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75" r:id="rId7"/>
    <p:sldId id="263" r:id="rId8"/>
    <p:sldId id="264" r:id="rId9"/>
    <p:sldId id="266" r:id="rId10"/>
    <p:sldId id="265" r:id="rId11"/>
    <p:sldId id="268" r:id="rId12"/>
    <p:sldId id="267" r:id="rId13"/>
    <p:sldId id="269" r:id="rId14"/>
    <p:sldId id="270" r:id="rId15"/>
    <p:sldId id="271" r:id="rId16"/>
    <p:sldId id="272" r:id="rId17"/>
    <p:sldId id="276" r:id="rId18"/>
    <p:sldId id="277" r:id="rId19"/>
    <p:sldId id="278" r:id="rId20"/>
    <p:sldId id="279" r:id="rId21"/>
    <p:sldId id="280" r:id="rId22"/>
    <p:sldId id="273" r:id="rId23"/>
    <p:sldId id="27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0A46-E34F-4B94-8D5A-212D2086BC06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9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0A46-E34F-4B94-8D5A-212D2086BC06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146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0A46-E34F-4B94-8D5A-212D2086BC06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4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0A46-E34F-4B94-8D5A-212D2086BC06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17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0A46-E34F-4B94-8D5A-212D2086BC06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251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0A46-E34F-4B94-8D5A-212D2086BC06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131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0A46-E34F-4B94-8D5A-212D2086BC06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87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0A46-E34F-4B94-8D5A-212D2086BC06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24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0A46-E34F-4B94-8D5A-212D2086BC06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28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0A46-E34F-4B94-8D5A-212D2086BC06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61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0A46-E34F-4B94-8D5A-212D2086BC06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8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A0A46-E34F-4B94-8D5A-212D2086BC06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3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aquaplanet.co.kr/jeju/aquaplanet/organism.do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aquaplanet.co.kr/jeju/benefit/event.do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aquaplanet.co.kr/jeju/benefit/affiliated.do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aquaplanet.co.kr/jeju/aquaplanet/planet.do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aquaplanet.co.kr/jeju/aquaplanet/location.do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aquaplanet.co.kr/jeju/aquaplanet/location.do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aquaplanet.co.kr/jeju/aquaplanet/location.do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osulloc.com/kr/ko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osulloc.com/kr/ko/store-introduction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osulloc.com/kr/ko/brandstory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aquaplanet.co.kr/jeju/index.do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osulloc.com/kr/ko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osulloc.com/kr/ko/brandstory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acobce.cafe24.com/museum/index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hyperlink" Target="https://jacobce.cafe24.com/museum/index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quaplanet.co.kr/jeju/index.do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quaplanet.co.kr/jeju/index.do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aquaplanet.co.kr/jeju/index.do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quaplanet.co.kr/jeju/index.do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quaplanet.co.kr/jeju/index.do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aquaplanet.co.kr/jeju/index.do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aquaplanet.co.kr/jeju/index.do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381249"/>
            <a:ext cx="9144000" cy="1128713"/>
          </a:xfrm>
        </p:spPr>
        <p:txBody>
          <a:bodyPr/>
          <a:lstStyle/>
          <a:p>
            <a:r>
              <a:rPr lang="en-US" altLang="ko-KR" dirty="0"/>
              <a:t>My React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429750" cy="1655762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React </a:t>
            </a:r>
            <a:r>
              <a:rPr lang="ko-KR" altLang="en-US" sz="3200" dirty="0"/>
              <a:t>이용하여 홈페이지 제작하기 </a:t>
            </a:r>
            <a:r>
              <a:rPr lang="en-US" altLang="ko-KR" sz="3200" dirty="0"/>
              <a:t>(</a:t>
            </a:r>
            <a:r>
              <a:rPr lang="ko-KR" altLang="en-US" sz="3200" dirty="0"/>
              <a:t>개인 프로젝트</a:t>
            </a:r>
            <a:r>
              <a:rPr lang="en-US" altLang="ko-KR" sz="3200" dirty="0"/>
              <a:t>)</a:t>
            </a:r>
          </a:p>
          <a:p>
            <a:r>
              <a:rPr lang="en-US" altLang="ko-KR" sz="1050" dirty="0"/>
              <a:t>- </a:t>
            </a:r>
            <a:r>
              <a:rPr lang="ko-KR" altLang="en-US" sz="1050" dirty="0"/>
              <a:t>메인 홈페이지</a:t>
            </a:r>
            <a:r>
              <a:rPr lang="en-US" altLang="ko-KR" sz="1050" dirty="0"/>
              <a:t> : </a:t>
            </a:r>
            <a:r>
              <a:rPr lang="ko-KR" altLang="en-US" sz="1050" dirty="0" err="1"/>
              <a:t>아쿠아플라넷</a:t>
            </a:r>
            <a:r>
              <a:rPr lang="en-US" altLang="ko-KR" sz="1050" dirty="0"/>
              <a:t>(</a:t>
            </a:r>
            <a:r>
              <a:rPr lang="ko-KR" altLang="en-US" sz="1050" dirty="0"/>
              <a:t>제주</a:t>
            </a:r>
            <a:r>
              <a:rPr lang="en-US" altLang="ko-KR" sz="1050" dirty="0"/>
              <a:t>)</a:t>
            </a:r>
          </a:p>
          <a:p>
            <a:r>
              <a:rPr lang="en-US" altLang="ko-KR" sz="1050" dirty="0"/>
              <a:t>-</a:t>
            </a:r>
            <a:r>
              <a:rPr lang="ko-KR" altLang="en-US" sz="1050" dirty="0"/>
              <a:t>서브 홈페이지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오설록</a:t>
            </a:r>
            <a:endParaRPr lang="en-US" altLang="ko-KR" sz="1050" dirty="0"/>
          </a:p>
          <a:p>
            <a:r>
              <a:rPr lang="en-US" altLang="ko-KR" sz="1050" dirty="0"/>
              <a:t>-</a:t>
            </a:r>
            <a:r>
              <a:rPr lang="ko-KR" altLang="en-US" sz="1050" dirty="0"/>
              <a:t>컨텐츠 홈페이지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헬로키티</a:t>
            </a:r>
            <a:r>
              <a:rPr lang="ko-KR" altLang="en-US" sz="1050" dirty="0"/>
              <a:t> 아일랜드</a:t>
            </a:r>
          </a:p>
        </p:txBody>
      </p:sp>
    </p:spTree>
    <p:extLst>
      <p:ext uri="{BB962C8B-B14F-4D97-AF65-F5344CB8AC3E}">
        <p14:creationId xmlns:p14="http://schemas.microsoft.com/office/powerpoint/2010/main" val="240457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 URL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: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  <a:hlinkClick r:id="rId2"/>
              </a:rPr>
              <a:t>https://www.aquaplanet.co.kr/jeju/aquaplanet/organism.do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)</a:t>
            </a:r>
            <a:endParaRPr lang="ko-KR" altLang="en-US" sz="12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383390" y="1462395"/>
            <a:ext cx="5766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-&gt; 6-2. </a:t>
            </a:r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아쿠아플라넷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친구들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(6-4. </a:t>
            </a:r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아쿠아리스트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section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 동일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47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0" y="1902100"/>
            <a:ext cx="7597750" cy="3775131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365500" y="2227156"/>
            <a:ext cx="7378907" cy="2559447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>
            <a:stCxn id="53" idx="3"/>
          </p:cNvCxnSpPr>
          <p:nvPr/>
        </p:nvCxnSpPr>
        <p:spPr>
          <a:xfrm>
            <a:off x="7744407" y="3506880"/>
            <a:ext cx="574109" cy="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8318516" y="2227156"/>
            <a:ext cx="3596946" cy="255944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00627" y="2415388"/>
            <a:ext cx="359694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en-US" altLang="ko-KR" sz="1000" dirty="0"/>
              <a:t>Swipe</a:t>
            </a:r>
            <a:r>
              <a:rPr lang="ko-KR" altLang="en-US" sz="1000" dirty="0"/>
              <a:t>를 사용하여 </a:t>
            </a:r>
            <a:r>
              <a:rPr lang="en-US" altLang="ko-KR" sz="1000" dirty="0"/>
              <a:t>card</a:t>
            </a:r>
            <a:r>
              <a:rPr lang="ko-KR" altLang="en-US" sz="1000" dirty="0"/>
              <a:t>를 배열</a:t>
            </a:r>
            <a:endParaRPr lang="en-US" altLang="ko-KR" sz="1000" dirty="0"/>
          </a:p>
          <a:p>
            <a:pPr marL="228600" indent="-228600">
              <a:buAutoNum type="arabicParenBoth"/>
            </a:pPr>
            <a:endParaRPr lang="en-US" altLang="ko-KR" sz="1000" dirty="0"/>
          </a:p>
          <a:p>
            <a:pPr marL="228600" indent="-228600">
              <a:buAutoNum type="arabicParenBoth"/>
            </a:pPr>
            <a:r>
              <a:rPr lang="en-US" altLang="ko-KR" sz="1000" dirty="0"/>
              <a:t>card- </a:t>
            </a:r>
            <a:r>
              <a:rPr lang="ko-KR" altLang="en-US" sz="1000" dirty="0"/>
              <a:t>상단에는 동물 이미지와 하단에는 동물 이름</a:t>
            </a:r>
            <a:r>
              <a:rPr lang="en-US" altLang="ko-KR" sz="1000" dirty="0"/>
              <a:t>( </a:t>
            </a:r>
            <a:r>
              <a:rPr lang="ko-KR" altLang="en-US" sz="1000" dirty="0" err="1"/>
              <a:t>한글명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영어명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</a:p>
          <a:p>
            <a:pPr marL="228600" indent="-228600">
              <a:buAutoNum type="arabicParenBoth"/>
            </a:pPr>
            <a:endParaRPr lang="en-US" altLang="ko-KR" sz="1000" dirty="0"/>
          </a:p>
          <a:p>
            <a:r>
              <a:rPr lang="en-US" altLang="ko-KR" sz="1000" dirty="0"/>
              <a:t>(3) </a:t>
            </a:r>
            <a:r>
              <a:rPr lang="ko-KR" altLang="en-US" sz="1000" dirty="0"/>
              <a:t>각각의 카드에 </a:t>
            </a:r>
            <a:r>
              <a:rPr lang="en-US" altLang="ko-KR" sz="1000" dirty="0"/>
              <a:t>hover</a:t>
            </a:r>
            <a:r>
              <a:rPr lang="ko-KR" altLang="en-US" sz="1000" dirty="0"/>
              <a:t>와 </a:t>
            </a:r>
            <a:r>
              <a:rPr lang="en-US" altLang="ko-KR" sz="1000" dirty="0"/>
              <a:t>Click event </a:t>
            </a:r>
            <a:r>
              <a:rPr lang="ko-KR" altLang="en-US" sz="1000" dirty="0"/>
              <a:t>를 부여함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 (3-1) Hover </a:t>
            </a:r>
            <a:r>
              <a:rPr lang="ko-KR" altLang="en-US" sz="1000" dirty="0"/>
              <a:t>시 </a:t>
            </a:r>
            <a:r>
              <a:rPr lang="en-US" altLang="ko-KR" sz="1000" dirty="0"/>
              <a:t>mouse pointer </a:t>
            </a:r>
            <a:r>
              <a:rPr lang="ko-KR" altLang="en-US" sz="1000" dirty="0"/>
              <a:t>상태</a:t>
            </a:r>
            <a:r>
              <a:rPr lang="en-US" altLang="ko-KR" sz="1000" dirty="0"/>
              <a:t>, card</a:t>
            </a:r>
            <a:r>
              <a:rPr lang="ko-KR" altLang="en-US" sz="1000" dirty="0"/>
              <a:t>에 </a:t>
            </a:r>
            <a:r>
              <a:rPr lang="en-US" altLang="ko-KR" sz="1000" dirty="0" err="1"/>
              <a:t>boxshadow</a:t>
            </a:r>
            <a:r>
              <a:rPr lang="ko-KR" altLang="en-US" sz="1000" dirty="0"/>
              <a:t>의 </a:t>
            </a:r>
            <a:r>
              <a:rPr lang="en-US" altLang="ko-KR" sz="1000" dirty="0"/>
              <a:t>color</a:t>
            </a:r>
            <a:r>
              <a:rPr lang="ko-KR" altLang="en-US" sz="1000" dirty="0"/>
              <a:t>가 짙어지고 영역이 넓어짐</a:t>
            </a:r>
            <a:endParaRPr lang="en-US" altLang="ko-KR" sz="1000" dirty="0"/>
          </a:p>
          <a:p>
            <a:r>
              <a:rPr lang="en-US" altLang="ko-KR" sz="1000" dirty="0"/>
              <a:t>   (3-2) Click </a:t>
            </a:r>
            <a:r>
              <a:rPr lang="ko-KR" altLang="en-US" sz="1000" dirty="0"/>
              <a:t>시 </a:t>
            </a:r>
            <a:r>
              <a:rPr lang="en-US" altLang="ko-KR" sz="1000" dirty="0"/>
              <a:t>card</a:t>
            </a:r>
            <a:r>
              <a:rPr lang="ko-KR" altLang="en-US" sz="1000" dirty="0"/>
              <a:t>가 뒤집어지는 듯한 </a:t>
            </a:r>
            <a:r>
              <a:rPr lang="en-US" altLang="ko-KR" sz="1000" dirty="0"/>
              <a:t>animation</a:t>
            </a:r>
            <a:r>
              <a:rPr lang="ko-KR" altLang="en-US" sz="1000" dirty="0"/>
              <a:t>효과</a:t>
            </a:r>
            <a:r>
              <a:rPr lang="en-US" altLang="ko-KR" sz="1000" dirty="0"/>
              <a:t>, </a:t>
            </a:r>
            <a:r>
              <a:rPr lang="ko-KR" altLang="en-US" sz="1000" dirty="0"/>
              <a:t>해당 동물에 대한 자세한 설명 </a:t>
            </a:r>
            <a:r>
              <a:rPr lang="en-US" altLang="ko-KR" sz="1000" dirty="0"/>
              <a:t>(</a:t>
            </a:r>
            <a:r>
              <a:rPr lang="ko-KR" altLang="en-US" sz="1000" dirty="0"/>
              <a:t>동물 위치</a:t>
            </a:r>
            <a:r>
              <a:rPr lang="en-US" altLang="ko-KR" sz="1000" dirty="0"/>
              <a:t>, </a:t>
            </a:r>
            <a:r>
              <a:rPr lang="ko-KR" altLang="en-US" sz="1000" dirty="0"/>
              <a:t>동물 이름</a:t>
            </a:r>
            <a:r>
              <a:rPr lang="en-US" altLang="ko-KR" sz="1000" dirty="0"/>
              <a:t>(</a:t>
            </a:r>
            <a:r>
              <a:rPr lang="ko-KR" altLang="en-US" sz="1000" dirty="0" err="1"/>
              <a:t>영어명</a:t>
            </a:r>
            <a:r>
              <a:rPr lang="en-US" altLang="ko-KR" sz="1000" dirty="0"/>
              <a:t>), </a:t>
            </a:r>
            <a:r>
              <a:rPr lang="ko-KR" altLang="en-US" sz="1000" dirty="0"/>
              <a:t>분류</a:t>
            </a:r>
            <a:r>
              <a:rPr lang="en-US" altLang="ko-KR" sz="1000" dirty="0"/>
              <a:t>, </a:t>
            </a:r>
            <a:r>
              <a:rPr lang="ko-KR" altLang="en-US" sz="1000" dirty="0"/>
              <a:t>부연설명</a:t>
            </a:r>
            <a:r>
              <a:rPr lang="en-US" altLang="ko-KR" sz="1000" dirty="0"/>
              <a:t>(</a:t>
            </a:r>
            <a:r>
              <a:rPr lang="ko-KR" altLang="en-US" sz="1000" dirty="0"/>
              <a:t>길면 </a:t>
            </a:r>
            <a:r>
              <a:rPr lang="en-US" altLang="ko-KR" sz="1000" dirty="0"/>
              <a:t>scroll</a:t>
            </a:r>
            <a:r>
              <a:rPr lang="ko-KR" altLang="en-US" sz="1000" dirty="0"/>
              <a:t> 생성</a:t>
            </a:r>
            <a:r>
              <a:rPr lang="en-US" altLang="ko-KR" sz="1000" dirty="0"/>
              <a:t>), </a:t>
            </a:r>
            <a:r>
              <a:rPr lang="ko-KR" altLang="en-US" sz="1000" dirty="0"/>
              <a:t>클릭 시 첫 화면으로 돌리는 </a:t>
            </a:r>
            <a:r>
              <a:rPr lang="en-US" altLang="ko-KR" sz="1000" dirty="0"/>
              <a:t>button( Icon )</a:t>
            </a:r>
          </a:p>
          <a:p>
            <a:endParaRPr lang="en-US" altLang="ko-KR" sz="1000" dirty="0"/>
          </a:p>
          <a:p>
            <a:r>
              <a:rPr lang="en-US" altLang="ko-KR" sz="1000" dirty="0"/>
              <a:t>(4) </a:t>
            </a:r>
            <a:r>
              <a:rPr lang="ko-KR" altLang="en-US" sz="1000" dirty="0"/>
              <a:t>카드를 옆으로 넘겨 볼 수 있는</a:t>
            </a:r>
            <a:r>
              <a:rPr lang="en-US" altLang="ko-KR" sz="1000" dirty="0"/>
              <a:t> Scroll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80605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 URL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: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  <a:hlinkClick r:id="rId2"/>
              </a:rPr>
              <a:t>https://www.aquaplanet.co.kr/jeju/benefit/event.do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)</a:t>
            </a:r>
            <a:endParaRPr lang="ko-KR" altLang="en-US" sz="13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383390" y="1462395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-&gt; 4-1.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이벤트</a:t>
            </a:r>
          </a:p>
        </p:txBody>
      </p:sp>
      <p:pic>
        <p:nvPicPr>
          <p:cNvPr id="47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0" y="1861169"/>
            <a:ext cx="6350558" cy="3168664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endCxn id="19" idx="1"/>
          </p:cNvCxnSpPr>
          <p:nvPr/>
        </p:nvCxnSpPr>
        <p:spPr>
          <a:xfrm>
            <a:off x="4520822" y="2626801"/>
            <a:ext cx="3272822" cy="18282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789025" y="3361668"/>
            <a:ext cx="3900196" cy="189493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789023" y="1955590"/>
            <a:ext cx="3926869" cy="38255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91880" y="2105574"/>
            <a:ext cx="851167" cy="176734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043047" y="2198287"/>
            <a:ext cx="5745978" cy="190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596515" y="2316514"/>
            <a:ext cx="1924307" cy="619751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789025" y="2481378"/>
            <a:ext cx="3900196" cy="68195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789023" y="2028360"/>
            <a:ext cx="4076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이동 경로 </a:t>
            </a:r>
            <a:r>
              <a:rPr lang="en-US" altLang="ko-KR" sz="1000" dirty="0"/>
              <a:t>(</a:t>
            </a:r>
            <a:r>
              <a:rPr lang="en-US" altLang="ko-KR" sz="1000" dirty="0" err="1"/>
              <a:t>navbar</a:t>
            </a:r>
            <a:r>
              <a:rPr lang="ko-KR" altLang="en-US" sz="1000" dirty="0"/>
              <a:t>에서 클릭하여 </a:t>
            </a:r>
            <a:r>
              <a:rPr lang="en-US" altLang="ko-KR" sz="1000" dirty="0"/>
              <a:t> </a:t>
            </a:r>
            <a:r>
              <a:rPr lang="ko-KR" altLang="en-US" sz="1000" dirty="0"/>
              <a:t>현재 페이지까지의 이동한 경로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7793644" y="2532625"/>
            <a:ext cx="39001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/>
              <a:t>큰 제목</a:t>
            </a:r>
            <a:endParaRPr lang="en-US" altLang="ko-KR" sz="1000" dirty="0"/>
          </a:p>
          <a:p>
            <a:pPr marL="228600" indent="-228600">
              <a:buAutoNum type="arabicParenBoth"/>
            </a:pPr>
            <a:r>
              <a:rPr lang="en-US" altLang="ko-KR" sz="1000" dirty="0" err="1"/>
              <a:t>Menubar</a:t>
            </a:r>
            <a:r>
              <a:rPr lang="en-US" altLang="ko-KR" sz="1000" dirty="0"/>
              <a:t> </a:t>
            </a:r>
            <a:r>
              <a:rPr lang="ko-KR" altLang="en-US" sz="1000" dirty="0"/>
              <a:t>가로로 정렬</a:t>
            </a:r>
            <a:r>
              <a:rPr lang="en-US" altLang="ko-KR" sz="1000" dirty="0"/>
              <a:t>, Hover </a:t>
            </a:r>
            <a:r>
              <a:rPr lang="ko-KR" altLang="en-US" sz="1000" dirty="0"/>
              <a:t>시</a:t>
            </a:r>
            <a:r>
              <a:rPr lang="en-US" altLang="ko-KR" sz="1000" dirty="0"/>
              <a:t> </a:t>
            </a:r>
            <a:r>
              <a:rPr lang="ko-KR" altLang="en-US" sz="1000" dirty="0"/>
              <a:t>글씨 </a:t>
            </a:r>
            <a:r>
              <a:rPr lang="ko-KR" altLang="en-US" sz="1000" dirty="0" err="1"/>
              <a:t>두꺼워짐</a:t>
            </a:r>
            <a:r>
              <a:rPr lang="en-US" altLang="ko-KR" sz="1000" dirty="0"/>
              <a:t>, Click </a:t>
            </a:r>
            <a:r>
              <a:rPr lang="ko-KR" altLang="en-US" sz="1000" dirty="0"/>
              <a:t>시 해당 </a:t>
            </a:r>
            <a:r>
              <a:rPr lang="en-US" altLang="ko-KR" sz="1000" dirty="0"/>
              <a:t>Menu</a:t>
            </a:r>
            <a:r>
              <a:rPr lang="ko-KR" altLang="en-US" sz="1000" dirty="0"/>
              <a:t>명 밑에 밑줄 효과</a:t>
            </a:r>
            <a:r>
              <a:rPr lang="en-US" altLang="ko-KR" sz="1000" dirty="0"/>
              <a:t> </a:t>
            </a:r>
            <a:r>
              <a:rPr lang="ko-KR" altLang="en-US" sz="1000" dirty="0"/>
              <a:t>및 </a:t>
            </a:r>
            <a:r>
              <a:rPr lang="en-US" altLang="ko-KR" sz="1000" dirty="0"/>
              <a:t>contents </a:t>
            </a:r>
            <a:r>
              <a:rPr lang="ko-KR" altLang="en-US" sz="1000" dirty="0"/>
              <a:t>변경</a:t>
            </a:r>
            <a:endParaRPr lang="en-US" altLang="ko-KR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7789023" y="3465497"/>
            <a:ext cx="39001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Card </a:t>
            </a:r>
            <a:r>
              <a:rPr lang="ko-KR" altLang="en-US" sz="1000" dirty="0"/>
              <a:t>형식으로 배열</a:t>
            </a:r>
            <a:r>
              <a:rPr lang="en-US" altLang="ko-KR" sz="1000" dirty="0"/>
              <a:t>. (3x2)-1</a:t>
            </a:r>
          </a:p>
          <a:p>
            <a:endParaRPr lang="en-US" altLang="ko-KR" sz="1000" dirty="0"/>
          </a:p>
          <a:p>
            <a:pPr marL="228600" indent="-228600">
              <a:buAutoNum type="arabicParenBoth"/>
            </a:pPr>
            <a:r>
              <a:rPr lang="en-US" altLang="ko-KR" sz="1000" dirty="0"/>
              <a:t>Card</a:t>
            </a:r>
            <a:r>
              <a:rPr lang="ko-KR" altLang="en-US" sz="1000" dirty="0"/>
              <a:t>에 </a:t>
            </a:r>
            <a:r>
              <a:rPr lang="en-US" altLang="ko-KR" sz="1000" dirty="0"/>
              <a:t>hover </a:t>
            </a:r>
            <a:r>
              <a:rPr lang="ko-KR" altLang="en-US" sz="1000" dirty="0"/>
              <a:t>를 했을 경우 </a:t>
            </a:r>
            <a:r>
              <a:rPr lang="en-US" altLang="ko-KR" sz="1000" dirty="0"/>
              <a:t>mouse</a:t>
            </a:r>
            <a:r>
              <a:rPr lang="ko-KR" altLang="en-US" sz="1000" dirty="0"/>
              <a:t>는 </a:t>
            </a:r>
            <a:r>
              <a:rPr lang="en-US" altLang="ko-KR" sz="1000" dirty="0"/>
              <a:t>pointer,</a:t>
            </a:r>
            <a:r>
              <a:rPr lang="ko-KR" altLang="en-US" sz="1000" dirty="0"/>
              <a:t> </a:t>
            </a:r>
            <a:r>
              <a:rPr lang="en-US" altLang="ko-KR" sz="1000" dirty="0" err="1"/>
              <a:t>backgroundcolor</a:t>
            </a:r>
            <a:r>
              <a:rPr lang="ko-KR" altLang="en-US" sz="1000" dirty="0"/>
              <a:t>가 투명한 옅은 회색으로 </a:t>
            </a:r>
            <a:r>
              <a:rPr lang="en-US" altLang="ko-KR" sz="1000" dirty="0"/>
              <a:t>overlay </a:t>
            </a:r>
            <a:r>
              <a:rPr lang="ko-KR" altLang="en-US" sz="1000" dirty="0"/>
              <a:t>되면서 </a:t>
            </a:r>
            <a:r>
              <a:rPr lang="en-US" altLang="ko-KR" sz="1000" dirty="0"/>
              <a:t>‘</a:t>
            </a:r>
            <a:r>
              <a:rPr lang="ko-KR" altLang="en-US" sz="1000" dirty="0"/>
              <a:t>자세히 보기</a:t>
            </a:r>
            <a:r>
              <a:rPr lang="en-US" altLang="ko-KR" sz="1000" dirty="0"/>
              <a:t>’</a:t>
            </a:r>
            <a:r>
              <a:rPr lang="ko-KR" altLang="en-US" sz="1000" dirty="0"/>
              <a:t> </a:t>
            </a:r>
            <a:r>
              <a:rPr lang="en-US" altLang="ko-KR" sz="1000" dirty="0"/>
              <a:t>button</a:t>
            </a:r>
            <a:r>
              <a:rPr lang="ko-KR" altLang="en-US" sz="1000" dirty="0"/>
              <a:t> 생성</a:t>
            </a:r>
            <a:endParaRPr lang="en-US" altLang="ko-KR" sz="1000" dirty="0"/>
          </a:p>
          <a:p>
            <a:r>
              <a:rPr lang="en-US" altLang="ko-KR" sz="1000" dirty="0"/>
              <a:t>(2) Card</a:t>
            </a:r>
            <a:r>
              <a:rPr lang="ko-KR" altLang="en-US" sz="1000" dirty="0"/>
              <a:t>에 </a:t>
            </a:r>
            <a:r>
              <a:rPr lang="en-US" altLang="ko-KR" sz="1000" dirty="0"/>
              <a:t>Click</a:t>
            </a:r>
            <a:r>
              <a:rPr lang="ko-KR" altLang="en-US" sz="1000" dirty="0"/>
              <a:t>을 했을</a:t>
            </a:r>
            <a:r>
              <a:rPr lang="en-US" altLang="ko-KR" sz="1000" dirty="0"/>
              <a:t> </a:t>
            </a:r>
            <a:r>
              <a:rPr lang="ko-KR" altLang="en-US" sz="1000" dirty="0"/>
              <a:t>경우 해당 페이지로 이동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(3) </a:t>
            </a:r>
            <a:r>
              <a:rPr lang="ko-KR" altLang="en-US" sz="1000" dirty="0"/>
              <a:t>하단에는 </a:t>
            </a:r>
            <a:r>
              <a:rPr lang="ko-KR" altLang="en-US" sz="1000" dirty="0" err="1"/>
              <a:t>제휴할인</a:t>
            </a:r>
            <a:r>
              <a:rPr lang="en-US" altLang="ko-KR" sz="1000" dirty="0"/>
              <a:t>, </a:t>
            </a:r>
            <a:r>
              <a:rPr lang="ko-KR" altLang="en-US" sz="1000" dirty="0"/>
              <a:t>특별이벤트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온라인상품</a:t>
            </a:r>
            <a:r>
              <a:rPr lang="ko-KR" altLang="en-US" sz="1000" dirty="0"/>
              <a:t> 중 해당되는 </a:t>
            </a:r>
            <a:r>
              <a:rPr lang="en-US" altLang="ko-KR" sz="1000" dirty="0"/>
              <a:t>title</a:t>
            </a:r>
            <a:r>
              <a:rPr lang="ko-KR" altLang="en-US" sz="1000" dirty="0"/>
              <a:t>과 </a:t>
            </a:r>
            <a:r>
              <a:rPr lang="en-US" altLang="ko-KR" sz="1000" dirty="0"/>
              <a:t>underline </a:t>
            </a:r>
            <a:r>
              <a:rPr lang="ko-KR" altLang="en-US" sz="1000" dirty="0"/>
              <a:t>효과 </a:t>
            </a:r>
            <a:r>
              <a:rPr lang="en-US" altLang="ko-KR" sz="1000" dirty="0"/>
              <a:t>(</a:t>
            </a:r>
            <a:r>
              <a:rPr lang="ko-KR" altLang="en-US" sz="1000" dirty="0"/>
              <a:t>강조색상통일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(4)  Card</a:t>
            </a:r>
            <a:r>
              <a:rPr lang="ko-KR" altLang="en-US" sz="1000" dirty="0"/>
              <a:t>의 </a:t>
            </a:r>
            <a:r>
              <a:rPr lang="en-US" altLang="ko-KR" sz="1000" dirty="0"/>
              <a:t>title (</a:t>
            </a:r>
            <a:r>
              <a:rPr lang="ko-KR" altLang="en-US" sz="1000" dirty="0"/>
              <a:t>약간 굵은 글씨</a:t>
            </a:r>
            <a:r>
              <a:rPr lang="en-US" altLang="ko-KR" sz="1000" dirty="0"/>
              <a:t>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191880" y="2977033"/>
            <a:ext cx="5325297" cy="1625266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22" idx="1"/>
          </p:cNvCxnSpPr>
          <p:nvPr/>
        </p:nvCxnSpPr>
        <p:spPr>
          <a:xfrm>
            <a:off x="6517177" y="3789666"/>
            <a:ext cx="1271846" cy="49143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86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 URL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: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  <a:hlinkClick r:id="rId2"/>
              </a:rPr>
              <a:t>https://www.aquaplanet.co.kr/jeju/benefit/affiliated.do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)</a:t>
            </a:r>
            <a:endParaRPr lang="ko-KR" altLang="en-US" sz="13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383390" y="1462395"/>
            <a:ext cx="1853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-&gt; 4-2 </a:t>
            </a:r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제휴할인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147249" y="2537927"/>
            <a:ext cx="3900196" cy="38255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147248" y="2617915"/>
            <a:ext cx="3900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이동 경로 </a:t>
            </a:r>
            <a:r>
              <a:rPr lang="en-US" altLang="ko-KR" sz="1000" dirty="0"/>
              <a:t>(</a:t>
            </a:r>
            <a:r>
              <a:rPr lang="en-US" altLang="ko-KR" sz="1000" dirty="0" err="1"/>
              <a:t>navbar</a:t>
            </a:r>
            <a:r>
              <a:rPr lang="ko-KR" altLang="en-US" sz="1000" dirty="0"/>
              <a:t>에서 클릭하여 </a:t>
            </a:r>
            <a:r>
              <a:rPr lang="en-US" altLang="ko-KR" sz="1000" dirty="0"/>
              <a:t> </a:t>
            </a:r>
            <a:r>
              <a:rPr lang="ko-KR" altLang="en-US" sz="1000" dirty="0"/>
              <a:t>현재 페이지까지의 이동한 경로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89" y="2227156"/>
            <a:ext cx="6151109" cy="308196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133690" y="2587004"/>
            <a:ext cx="914400" cy="284399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 flipV="1">
            <a:off x="2052735" y="2729204"/>
            <a:ext cx="5094514" cy="408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669662" y="2871403"/>
            <a:ext cx="3722915" cy="928255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endCxn id="19" idx="1"/>
          </p:cNvCxnSpPr>
          <p:nvPr/>
        </p:nvCxnSpPr>
        <p:spPr>
          <a:xfrm>
            <a:off x="5816023" y="4635724"/>
            <a:ext cx="1331225" cy="51782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147248" y="3049903"/>
            <a:ext cx="3900196" cy="68195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147246" y="3098013"/>
            <a:ext cx="39001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/>
              <a:t>큰 제목</a:t>
            </a:r>
            <a:endParaRPr lang="en-US" altLang="ko-KR" sz="1000" dirty="0"/>
          </a:p>
          <a:p>
            <a:pPr marL="228600" indent="-228600">
              <a:buAutoNum type="arabicParenBoth"/>
            </a:pPr>
            <a:r>
              <a:rPr lang="en-US" altLang="ko-KR" sz="1000" dirty="0" err="1"/>
              <a:t>Menubar</a:t>
            </a:r>
            <a:r>
              <a:rPr lang="en-US" altLang="ko-KR" sz="1000" dirty="0"/>
              <a:t> </a:t>
            </a:r>
            <a:r>
              <a:rPr lang="ko-KR" altLang="en-US" sz="1000" dirty="0"/>
              <a:t>가로로 정렬</a:t>
            </a:r>
            <a:r>
              <a:rPr lang="en-US" altLang="ko-KR" sz="1000" dirty="0"/>
              <a:t>, Hover </a:t>
            </a:r>
            <a:r>
              <a:rPr lang="ko-KR" altLang="en-US" sz="1000" dirty="0"/>
              <a:t>시</a:t>
            </a:r>
            <a:r>
              <a:rPr lang="en-US" altLang="ko-KR" sz="1000" dirty="0"/>
              <a:t> </a:t>
            </a:r>
            <a:r>
              <a:rPr lang="ko-KR" altLang="en-US" sz="1000" dirty="0"/>
              <a:t>글씨 </a:t>
            </a:r>
            <a:r>
              <a:rPr lang="ko-KR" altLang="en-US" sz="1000" dirty="0" err="1"/>
              <a:t>두꺼워짐</a:t>
            </a:r>
            <a:r>
              <a:rPr lang="en-US" altLang="ko-KR" sz="1000" dirty="0"/>
              <a:t>, Click </a:t>
            </a:r>
            <a:r>
              <a:rPr lang="ko-KR" altLang="en-US" sz="1000" dirty="0"/>
              <a:t>시 해당 </a:t>
            </a:r>
            <a:r>
              <a:rPr lang="en-US" altLang="ko-KR" sz="1000" dirty="0"/>
              <a:t>Menu</a:t>
            </a:r>
            <a:r>
              <a:rPr lang="ko-KR" altLang="en-US" sz="1000" dirty="0"/>
              <a:t>명 밑에 밑줄 효과</a:t>
            </a:r>
            <a:r>
              <a:rPr lang="en-US" altLang="ko-KR" sz="1000" dirty="0"/>
              <a:t> </a:t>
            </a:r>
            <a:r>
              <a:rPr lang="ko-KR" altLang="en-US" sz="1000" dirty="0"/>
              <a:t>및 </a:t>
            </a:r>
            <a:r>
              <a:rPr lang="en-US" altLang="ko-KR" sz="1000" dirty="0"/>
              <a:t>contents </a:t>
            </a:r>
            <a:r>
              <a:rPr lang="ko-KR" altLang="en-US" sz="1000" dirty="0"/>
              <a:t>변경</a:t>
            </a:r>
            <a:endParaRPr lang="en-US" altLang="ko-KR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1133691" y="3875395"/>
            <a:ext cx="4669950" cy="1433723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147248" y="3856423"/>
            <a:ext cx="3900196" cy="259425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147246" y="4069443"/>
            <a:ext cx="39001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Card </a:t>
            </a:r>
            <a:r>
              <a:rPr lang="ko-KR" altLang="en-US" sz="1000" dirty="0"/>
              <a:t>형식으로 배열</a:t>
            </a:r>
            <a:r>
              <a:rPr lang="en-US" altLang="ko-KR" sz="1000" dirty="0"/>
              <a:t>. (3x4)-1</a:t>
            </a:r>
          </a:p>
          <a:p>
            <a:endParaRPr lang="en-US" altLang="ko-KR" sz="1000" dirty="0"/>
          </a:p>
          <a:p>
            <a:pPr marL="228600" indent="-228600">
              <a:buAutoNum type="arabicParenBoth"/>
            </a:pPr>
            <a:r>
              <a:rPr lang="en-US" altLang="ko-KR" sz="1000" dirty="0"/>
              <a:t>Card</a:t>
            </a:r>
            <a:r>
              <a:rPr lang="ko-KR" altLang="en-US" sz="1000" dirty="0"/>
              <a:t>에 </a:t>
            </a:r>
            <a:r>
              <a:rPr lang="en-US" altLang="ko-KR" sz="1000" dirty="0"/>
              <a:t>hover </a:t>
            </a:r>
            <a:r>
              <a:rPr lang="ko-KR" altLang="en-US" sz="1000" dirty="0"/>
              <a:t>를 했을 경우 </a:t>
            </a:r>
            <a:r>
              <a:rPr lang="en-US" altLang="ko-KR" sz="1000" dirty="0"/>
              <a:t>mouse</a:t>
            </a:r>
            <a:r>
              <a:rPr lang="ko-KR" altLang="en-US" sz="1000" dirty="0"/>
              <a:t>는 </a:t>
            </a:r>
            <a:r>
              <a:rPr lang="en-US" altLang="ko-KR" sz="1000" dirty="0"/>
              <a:t>pointer,</a:t>
            </a:r>
            <a:r>
              <a:rPr lang="ko-KR" altLang="en-US" sz="1000" dirty="0"/>
              <a:t> </a:t>
            </a:r>
            <a:r>
              <a:rPr lang="en-US" altLang="ko-KR" sz="1000" dirty="0" err="1"/>
              <a:t>backgroundcolor</a:t>
            </a:r>
            <a:r>
              <a:rPr lang="ko-KR" altLang="en-US" sz="1000" dirty="0"/>
              <a:t>가 투명한 옅은 회색으로 </a:t>
            </a:r>
            <a:r>
              <a:rPr lang="en-US" altLang="ko-KR" sz="1000" dirty="0"/>
              <a:t>overlay </a:t>
            </a:r>
            <a:r>
              <a:rPr lang="ko-KR" altLang="en-US" sz="1000" dirty="0"/>
              <a:t>되면서 </a:t>
            </a:r>
            <a:r>
              <a:rPr lang="en-US" altLang="ko-KR" sz="1000" dirty="0"/>
              <a:t>‘+</a:t>
            </a:r>
            <a:r>
              <a:rPr lang="ko-KR" altLang="en-US" sz="1000" dirty="0"/>
              <a:t>혜택 보기</a:t>
            </a:r>
            <a:r>
              <a:rPr lang="en-US" altLang="ko-KR" sz="1000" dirty="0"/>
              <a:t>’ </a:t>
            </a:r>
            <a:r>
              <a:rPr lang="ko-KR" altLang="en-US" sz="1000" dirty="0"/>
              <a:t> 생성</a:t>
            </a:r>
            <a:endParaRPr lang="en-US" altLang="ko-KR" sz="1000" dirty="0"/>
          </a:p>
          <a:p>
            <a:pPr marL="228600" indent="-228600">
              <a:buAutoNum type="arabicParenBoth"/>
            </a:pPr>
            <a:endParaRPr lang="en-US" altLang="ko-KR" sz="1000" dirty="0"/>
          </a:p>
          <a:p>
            <a:r>
              <a:rPr lang="en-US" altLang="ko-KR" sz="1000" dirty="0"/>
              <a:t>(2) Card</a:t>
            </a:r>
            <a:r>
              <a:rPr lang="ko-KR" altLang="en-US" sz="1000" dirty="0"/>
              <a:t>에 </a:t>
            </a:r>
            <a:r>
              <a:rPr lang="en-US" altLang="ko-KR" sz="1000" dirty="0"/>
              <a:t>Click</a:t>
            </a:r>
            <a:r>
              <a:rPr lang="ko-KR" altLang="en-US" sz="1000" dirty="0"/>
              <a:t>을 했을 경우 </a:t>
            </a:r>
            <a:r>
              <a:rPr lang="en-US" altLang="ko-KR" sz="1000" dirty="0"/>
              <a:t>Card</a:t>
            </a:r>
            <a:r>
              <a:rPr lang="ko-KR" altLang="en-US" sz="1000" dirty="0"/>
              <a:t>가 옆으로 돌며 뒤집히는 </a:t>
            </a:r>
            <a:r>
              <a:rPr lang="en-US" altLang="ko-KR" sz="1000" dirty="0"/>
              <a:t>animation</a:t>
            </a:r>
            <a:r>
              <a:rPr lang="ko-KR" altLang="en-US" sz="1000" dirty="0"/>
              <a:t>효과가 부여되고 상세 설명이 </a:t>
            </a:r>
            <a:r>
              <a:rPr lang="ko-KR" altLang="en-US" sz="1000" dirty="0" err="1"/>
              <a:t>쓰여짐</a:t>
            </a:r>
            <a:r>
              <a:rPr lang="en-US" altLang="ko-KR" sz="1000" dirty="0"/>
              <a:t>. Card</a:t>
            </a:r>
            <a:r>
              <a:rPr lang="ko-KR" altLang="en-US" sz="1000" dirty="0"/>
              <a:t>에는 </a:t>
            </a:r>
            <a:r>
              <a:rPr lang="en-US" altLang="ko-KR" sz="1000" dirty="0" err="1"/>
              <a:t>boxshadow</a:t>
            </a:r>
            <a:r>
              <a:rPr lang="en-US" altLang="ko-KR" sz="1000" dirty="0"/>
              <a:t> </a:t>
            </a:r>
            <a:r>
              <a:rPr lang="ko-KR" altLang="en-US" sz="1000" dirty="0"/>
              <a:t>부여되고</a:t>
            </a:r>
            <a:r>
              <a:rPr lang="en-US" altLang="ko-KR" sz="1000" dirty="0"/>
              <a:t> </a:t>
            </a:r>
            <a:r>
              <a:rPr lang="ko-KR" altLang="en-US" sz="1000" dirty="0"/>
              <a:t>하단에는 </a:t>
            </a:r>
            <a:r>
              <a:rPr lang="en-US" altLang="ko-KR" sz="1000" dirty="0"/>
              <a:t>card</a:t>
            </a:r>
            <a:r>
              <a:rPr lang="ko-KR" altLang="en-US" sz="1000" dirty="0"/>
              <a:t>의 앞면이 보여질 수 있도록 하는 </a:t>
            </a:r>
            <a:r>
              <a:rPr lang="en-US" altLang="ko-KR" sz="1000" dirty="0"/>
              <a:t>button(icon) </a:t>
            </a:r>
            <a:r>
              <a:rPr lang="ko-KR" altLang="en-US" sz="1000" dirty="0"/>
              <a:t>존재 </a:t>
            </a:r>
            <a:r>
              <a:rPr lang="en-US" altLang="ko-KR" sz="1000" dirty="0"/>
              <a:t>card </a:t>
            </a:r>
            <a:r>
              <a:rPr lang="ko-KR" altLang="en-US" sz="1000" dirty="0"/>
              <a:t>우측 상단에는 </a:t>
            </a:r>
            <a:r>
              <a:rPr lang="en-US" altLang="ko-KR" sz="1000" dirty="0"/>
              <a:t>position absolute</a:t>
            </a:r>
            <a:r>
              <a:rPr lang="ko-KR" altLang="en-US" sz="1000" dirty="0"/>
              <a:t>를 부여해서 동그란 원 두개가 겹쳐진 상태로 </a:t>
            </a:r>
            <a:r>
              <a:rPr lang="en-US" altLang="ko-KR" sz="1000" dirty="0"/>
              <a:t>card </a:t>
            </a:r>
            <a:r>
              <a:rPr lang="ko-KR" altLang="en-US" sz="1000" dirty="0"/>
              <a:t>위에 배치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(3) </a:t>
            </a:r>
            <a:r>
              <a:rPr lang="ko-KR" altLang="en-US" sz="1000" dirty="0"/>
              <a:t>하단에는 해당 </a:t>
            </a:r>
            <a:r>
              <a:rPr lang="ko-KR" altLang="en-US" sz="1000" dirty="0" err="1"/>
              <a:t>제휴카드와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멤버쉽</a:t>
            </a:r>
            <a:r>
              <a:rPr lang="ko-KR" altLang="en-US" sz="1000" dirty="0"/>
              <a:t> 할인 </a:t>
            </a:r>
            <a:r>
              <a:rPr lang="ko-KR" altLang="en-US" sz="1000" dirty="0" err="1"/>
              <a:t>카드명과</a:t>
            </a:r>
            <a:r>
              <a:rPr lang="ko-KR" altLang="en-US" sz="1000" dirty="0"/>
              <a:t> 할인율</a:t>
            </a:r>
            <a:r>
              <a:rPr lang="en-US" altLang="ko-KR" sz="1000" dirty="0"/>
              <a:t>(</a:t>
            </a:r>
            <a:r>
              <a:rPr lang="ko-KR" altLang="en-US" sz="1000" dirty="0" err="1"/>
              <a:t>강조색</a:t>
            </a:r>
            <a:r>
              <a:rPr lang="en-US" altLang="ko-KR" sz="1000" dirty="0"/>
              <a:t>)</a:t>
            </a:r>
            <a:r>
              <a:rPr lang="ko-KR" altLang="en-US" sz="1000" dirty="0"/>
              <a:t>이 명시</a:t>
            </a:r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640355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6991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 URL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: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  <a:hlinkClick r:id="rId2"/>
              </a:rPr>
              <a:t>https://www.aquaplanet.co.kr/jeju/aquaplanet/planet.do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)</a:t>
            </a:r>
            <a:endParaRPr lang="ko-KR" altLang="en-US" sz="13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383390" y="1462395"/>
            <a:ext cx="6180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에서 원하는 파트를 눌러 이동했을 시 이동한 페이지들의 상단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(header)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</a:p>
        </p:txBody>
      </p:sp>
      <p:pic>
        <p:nvPicPr>
          <p:cNvPr id="47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0" y="1916426"/>
            <a:ext cx="7430230" cy="3707375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endCxn id="20" idx="1"/>
          </p:cNvCxnSpPr>
          <p:nvPr/>
        </p:nvCxnSpPr>
        <p:spPr>
          <a:xfrm>
            <a:off x="4754879" y="3873037"/>
            <a:ext cx="4305719" cy="110556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060601" y="1919870"/>
            <a:ext cx="2872750" cy="105608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060600" y="2063192"/>
            <a:ext cx="2872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Background</a:t>
            </a:r>
            <a:r>
              <a:rPr lang="ko-KR" altLang="en-US" sz="1100" dirty="0"/>
              <a:t>에 </a:t>
            </a:r>
            <a:r>
              <a:rPr lang="en-US" altLang="ko-KR" sz="1100" dirty="0"/>
              <a:t>Image </a:t>
            </a:r>
            <a:r>
              <a:rPr lang="ko-KR" altLang="en-US" sz="1100" dirty="0"/>
              <a:t>삽입 </a:t>
            </a:r>
            <a:r>
              <a:rPr lang="en-US" altLang="ko-KR" sz="1100" dirty="0"/>
              <a:t>( </a:t>
            </a:r>
            <a:r>
              <a:rPr lang="en-US" altLang="ko-KR" sz="1100" dirty="0" err="1"/>
              <a:t>Navbar</a:t>
            </a:r>
            <a:r>
              <a:rPr lang="ko-KR" altLang="en-US" sz="1100" dirty="0"/>
              <a:t>의 각각의 큰 </a:t>
            </a:r>
            <a:r>
              <a:rPr lang="en-US" altLang="ko-KR" sz="1100" dirty="0"/>
              <a:t>section(</a:t>
            </a:r>
            <a:r>
              <a:rPr lang="ko-KR" altLang="en-US" sz="1100" dirty="0"/>
              <a:t>이용안내</a:t>
            </a:r>
            <a:r>
              <a:rPr lang="en-US" altLang="ko-KR" sz="1100" dirty="0"/>
              <a:t>, </a:t>
            </a:r>
            <a:r>
              <a:rPr lang="ko-KR" altLang="en-US" sz="1100" dirty="0"/>
              <a:t>프로그램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혜택안내</a:t>
            </a:r>
            <a:r>
              <a:rPr lang="en-US" altLang="ko-KR" sz="1100" dirty="0"/>
              <a:t> </a:t>
            </a:r>
          </a:p>
          <a:p>
            <a:r>
              <a:rPr lang="en-US" altLang="ko-KR" sz="1100" dirty="0"/>
              <a:t>〮〮〮. ) </a:t>
            </a:r>
            <a:r>
              <a:rPr lang="ko-KR" altLang="en-US" sz="1100" dirty="0"/>
              <a:t>  </a:t>
            </a:r>
            <a:endParaRPr lang="en-US" altLang="ko-KR" sz="1100" dirty="0"/>
          </a:p>
        </p:txBody>
      </p:sp>
      <p:sp>
        <p:nvSpPr>
          <p:cNvPr id="3" name="직사각형 2"/>
          <p:cNvSpPr/>
          <p:nvPr/>
        </p:nvSpPr>
        <p:spPr>
          <a:xfrm>
            <a:off x="1745672" y="2975956"/>
            <a:ext cx="3009207" cy="1604357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대괄호 6"/>
          <p:cNvSpPr/>
          <p:nvPr/>
        </p:nvSpPr>
        <p:spPr>
          <a:xfrm>
            <a:off x="7963251" y="1916426"/>
            <a:ext cx="233566" cy="3707375"/>
          </a:xfrm>
          <a:prstGeom prst="rightBracke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060599" y="4491375"/>
            <a:ext cx="2872751" cy="95770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060598" y="4678518"/>
            <a:ext cx="28655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en-US" altLang="ko-KR" sz="1100" dirty="0"/>
              <a:t>AQUA PLANET (HR)</a:t>
            </a:r>
          </a:p>
          <a:p>
            <a:pPr marL="228600" indent="-228600">
              <a:buAutoNum type="arabicParenBoth"/>
            </a:pPr>
            <a:r>
              <a:rPr lang="ko-KR" altLang="en-US" sz="1100" dirty="0"/>
              <a:t>각 </a:t>
            </a:r>
            <a:r>
              <a:rPr lang="en-US" altLang="ko-KR" sz="1100" dirty="0"/>
              <a:t>contents</a:t>
            </a:r>
            <a:r>
              <a:rPr lang="ko-KR" altLang="en-US" sz="1100" dirty="0"/>
              <a:t>별 부연 설명 </a:t>
            </a:r>
            <a:r>
              <a:rPr lang="en-US" altLang="ko-KR" sz="1100" dirty="0"/>
              <a:t>(</a:t>
            </a:r>
            <a:r>
              <a:rPr lang="ko-KR" altLang="en-US" sz="1100" dirty="0"/>
              <a:t>제일 크게</a:t>
            </a:r>
            <a:r>
              <a:rPr lang="en-US" altLang="ko-KR" sz="1100" dirty="0"/>
              <a:t>)</a:t>
            </a:r>
          </a:p>
          <a:p>
            <a:pPr marL="228600" indent="-228600">
              <a:buAutoNum type="arabicParenBoth"/>
            </a:pPr>
            <a:r>
              <a:rPr lang="ko-KR" altLang="en-US" sz="1100" dirty="0"/>
              <a:t>각 </a:t>
            </a:r>
            <a:r>
              <a:rPr lang="en-US" altLang="ko-KR" sz="1100" dirty="0"/>
              <a:t>contents</a:t>
            </a:r>
            <a:r>
              <a:rPr lang="ko-KR" altLang="en-US" sz="1100" dirty="0"/>
              <a:t>별 부연설명 </a:t>
            </a:r>
            <a:r>
              <a:rPr lang="en-US" altLang="ko-KR" sz="1100" dirty="0"/>
              <a:t>(</a:t>
            </a:r>
            <a:r>
              <a:rPr lang="ko-KR" altLang="en-US" sz="1100" dirty="0"/>
              <a:t>제일 작게</a:t>
            </a:r>
            <a:r>
              <a:rPr lang="en-US" altLang="ko-KR" sz="1100" dirty="0"/>
              <a:t>)</a:t>
            </a:r>
          </a:p>
        </p:txBody>
      </p:sp>
      <p:cxnSp>
        <p:nvCxnSpPr>
          <p:cNvPr id="41" name="꺾인 연결선 40"/>
          <p:cNvCxnSpPr>
            <a:stCxn id="7" idx="2"/>
            <a:endCxn id="5" idx="1"/>
          </p:cNvCxnSpPr>
          <p:nvPr/>
        </p:nvCxnSpPr>
        <p:spPr>
          <a:xfrm rot="10800000" flipH="1">
            <a:off x="8196816" y="2447914"/>
            <a:ext cx="863783" cy="1322201"/>
          </a:xfrm>
          <a:prstGeom prst="bentConnector5">
            <a:avLst>
              <a:gd name="adj1" fmla="val -26465"/>
              <a:gd name="adj2" fmla="val 70"/>
              <a:gd name="adj3" fmla="val 77040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511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 URL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: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  <a:hlinkClick r:id="rId2"/>
              </a:rPr>
              <a:t>https://www.aquaplanet.co.kr/jeju/aquaplanet/location.do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) </a:t>
            </a:r>
            <a:endParaRPr lang="ko-KR" altLang="en-US" sz="13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533020" y="1542956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-&gt; 6-5.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오시는 길 </a:t>
            </a:r>
          </a:p>
        </p:txBody>
      </p:sp>
      <p:pic>
        <p:nvPicPr>
          <p:cNvPr id="47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0" y="2080897"/>
            <a:ext cx="7416662" cy="3378432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stCxn id="7" idx="2"/>
            <a:endCxn id="20" idx="1"/>
          </p:cNvCxnSpPr>
          <p:nvPr/>
        </p:nvCxnSpPr>
        <p:spPr>
          <a:xfrm flipV="1">
            <a:off x="7099189" y="4097686"/>
            <a:ext cx="1858773" cy="2963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오른쪽 대괄호 6"/>
          <p:cNvSpPr/>
          <p:nvPr/>
        </p:nvSpPr>
        <p:spPr>
          <a:xfrm>
            <a:off x="6865623" y="2975956"/>
            <a:ext cx="233566" cy="2302726"/>
          </a:xfrm>
          <a:prstGeom prst="rightBracke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957962" y="3853544"/>
            <a:ext cx="2872751" cy="55050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957962" y="3966881"/>
            <a:ext cx="2865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Aquaplanet</a:t>
            </a:r>
            <a:r>
              <a:rPr lang="en-US" altLang="ko-KR" sz="1100" dirty="0"/>
              <a:t> </a:t>
            </a:r>
            <a:r>
              <a:rPr lang="ko-KR" altLang="en-US" sz="1100" dirty="0"/>
              <a:t>위치로 </a:t>
            </a:r>
            <a:r>
              <a:rPr lang="en-US" altLang="ko-KR" sz="1100" dirty="0"/>
              <a:t>Map API </a:t>
            </a:r>
            <a:r>
              <a:rPr lang="ko-KR" altLang="en-US" sz="1100" dirty="0"/>
              <a:t>삽입</a:t>
            </a:r>
            <a:endParaRPr lang="en-US" altLang="ko-KR" sz="1100" dirty="0"/>
          </a:p>
        </p:txBody>
      </p:sp>
      <p:sp>
        <p:nvSpPr>
          <p:cNvPr id="8" name="직사각형 7"/>
          <p:cNvSpPr/>
          <p:nvPr/>
        </p:nvSpPr>
        <p:spPr>
          <a:xfrm>
            <a:off x="3744282" y="2420713"/>
            <a:ext cx="1007706" cy="32657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8" idx="3"/>
            <a:endCxn id="22" idx="1"/>
          </p:cNvCxnSpPr>
          <p:nvPr/>
        </p:nvCxnSpPr>
        <p:spPr>
          <a:xfrm>
            <a:off x="4751988" y="2583999"/>
            <a:ext cx="4205974" cy="2845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957962" y="2338380"/>
            <a:ext cx="2872751" cy="55050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957962" y="2481650"/>
            <a:ext cx="2865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해당 </a:t>
            </a:r>
            <a:r>
              <a:rPr lang="en-US" altLang="ko-KR" sz="1100" dirty="0"/>
              <a:t>contents</a:t>
            </a:r>
            <a:r>
              <a:rPr lang="ko-KR" altLang="en-US" sz="1100" dirty="0"/>
              <a:t>의 </a:t>
            </a:r>
            <a:r>
              <a:rPr lang="en-US" altLang="ko-KR" sz="1100" dirty="0"/>
              <a:t>title </a:t>
            </a:r>
            <a:r>
              <a:rPr lang="ko-KR" altLang="en-US" sz="1100" dirty="0"/>
              <a:t>굵은 글씨로 부여 </a:t>
            </a:r>
            <a:r>
              <a:rPr lang="en-US" altLang="ko-KR" sz="1100" dirty="0"/>
              <a:t>(h2)</a:t>
            </a:r>
          </a:p>
        </p:txBody>
      </p:sp>
    </p:spTree>
    <p:extLst>
      <p:ext uri="{BB962C8B-B14F-4D97-AF65-F5344CB8AC3E}">
        <p14:creationId xmlns:p14="http://schemas.microsoft.com/office/powerpoint/2010/main" val="3763050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 URL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: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  <a:hlinkClick r:id="rId2"/>
              </a:rPr>
              <a:t>https://www.aquaplanet.co.kr/jeju/aquaplanet/location.do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) </a:t>
            </a:r>
            <a:endParaRPr lang="ko-KR" altLang="en-US" sz="13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533020" y="1542956"/>
            <a:ext cx="2254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-&gt; 6-5.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오시는 길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</p:txBody>
      </p:sp>
      <p:pic>
        <p:nvPicPr>
          <p:cNvPr id="47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0" y="2518551"/>
            <a:ext cx="7416662" cy="2503123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endCxn id="43" idx="1"/>
          </p:cNvCxnSpPr>
          <p:nvPr/>
        </p:nvCxnSpPr>
        <p:spPr>
          <a:xfrm>
            <a:off x="7089128" y="4050649"/>
            <a:ext cx="1423204" cy="1240112"/>
          </a:xfrm>
          <a:prstGeom prst="bentConnector3">
            <a:avLst>
              <a:gd name="adj1" fmla="val 61146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512332" y="4338519"/>
            <a:ext cx="2872751" cy="1884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27583" y="2593793"/>
            <a:ext cx="3517641" cy="32657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endCxn id="22" idx="1"/>
          </p:cNvCxnSpPr>
          <p:nvPr/>
        </p:nvCxnSpPr>
        <p:spPr>
          <a:xfrm flipV="1">
            <a:off x="4945224" y="2775741"/>
            <a:ext cx="3559917" cy="1405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505141" y="2506654"/>
            <a:ext cx="2872751" cy="55050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505141" y="2644936"/>
            <a:ext cx="2865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해당 </a:t>
            </a:r>
            <a:r>
              <a:rPr lang="en-US" altLang="ko-KR" sz="1100" dirty="0"/>
              <a:t>contents</a:t>
            </a:r>
            <a:r>
              <a:rPr lang="ko-KR" altLang="en-US" sz="1100" dirty="0"/>
              <a:t>의 </a:t>
            </a:r>
            <a:r>
              <a:rPr lang="en-US" altLang="ko-KR" sz="1100" dirty="0"/>
              <a:t>title </a:t>
            </a:r>
            <a:r>
              <a:rPr lang="ko-KR" altLang="en-US" sz="1100" dirty="0"/>
              <a:t>굵은 글씨로 부여 </a:t>
            </a:r>
            <a:r>
              <a:rPr lang="en-US" altLang="ko-KR" sz="1100" dirty="0"/>
              <a:t>(h2)</a:t>
            </a:r>
          </a:p>
        </p:txBody>
      </p:sp>
      <p:cxnSp>
        <p:nvCxnSpPr>
          <p:cNvPr id="15" name="직선 화살표 연결선 14"/>
          <p:cNvCxnSpPr>
            <a:stCxn id="16" idx="3"/>
            <a:endCxn id="24" idx="1"/>
          </p:cNvCxnSpPr>
          <p:nvPr/>
        </p:nvCxnSpPr>
        <p:spPr>
          <a:xfrm>
            <a:off x="5203504" y="3140843"/>
            <a:ext cx="3316019" cy="558758"/>
          </a:xfrm>
          <a:prstGeom prst="bentConnector3">
            <a:avLst>
              <a:gd name="adj1" fmla="val 82921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279197" y="2986831"/>
            <a:ext cx="1924307" cy="308024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519523" y="3241642"/>
            <a:ext cx="2865560" cy="91591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512332" y="3422602"/>
            <a:ext cx="2865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Menubar</a:t>
            </a:r>
            <a:r>
              <a:rPr lang="en-US" altLang="ko-KR" sz="1000" dirty="0"/>
              <a:t> </a:t>
            </a:r>
            <a:r>
              <a:rPr lang="ko-KR" altLang="en-US" sz="1000" dirty="0"/>
              <a:t>가로로 정렬</a:t>
            </a:r>
            <a:r>
              <a:rPr lang="en-US" altLang="ko-KR" sz="1000" dirty="0"/>
              <a:t>, Hover </a:t>
            </a:r>
            <a:r>
              <a:rPr lang="ko-KR" altLang="en-US" sz="1000" dirty="0"/>
              <a:t>시</a:t>
            </a:r>
            <a:r>
              <a:rPr lang="en-US" altLang="ko-KR" sz="1000" dirty="0"/>
              <a:t> </a:t>
            </a:r>
            <a:r>
              <a:rPr lang="ko-KR" altLang="en-US" sz="1000" dirty="0"/>
              <a:t>글씨 </a:t>
            </a:r>
            <a:r>
              <a:rPr lang="ko-KR" altLang="en-US" sz="1000" dirty="0" err="1"/>
              <a:t>두꺼워짐</a:t>
            </a:r>
            <a:r>
              <a:rPr lang="en-US" altLang="ko-KR" sz="1000" dirty="0"/>
              <a:t>, Click </a:t>
            </a:r>
            <a:r>
              <a:rPr lang="ko-KR" altLang="en-US" sz="1000" dirty="0"/>
              <a:t>시 해당 </a:t>
            </a:r>
            <a:r>
              <a:rPr lang="en-US" altLang="ko-KR" sz="1000" dirty="0"/>
              <a:t>Menu</a:t>
            </a:r>
            <a:r>
              <a:rPr lang="ko-KR" altLang="en-US" sz="1000" dirty="0"/>
              <a:t>명 밑에 밑줄 효과</a:t>
            </a:r>
            <a:r>
              <a:rPr lang="en-US" altLang="ko-KR" sz="1000" dirty="0"/>
              <a:t> </a:t>
            </a:r>
            <a:r>
              <a:rPr lang="ko-KR" altLang="en-US" sz="1000" dirty="0"/>
              <a:t>및 </a:t>
            </a:r>
            <a:r>
              <a:rPr lang="en-US" altLang="ko-KR" sz="1000" dirty="0"/>
              <a:t>contents </a:t>
            </a:r>
            <a:r>
              <a:rPr lang="ko-KR" altLang="en-US" sz="1000" dirty="0"/>
              <a:t>변경</a:t>
            </a:r>
            <a:endParaRPr lang="en-US" altLang="ko-KR" sz="1000" dirty="0"/>
          </a:p>
        </p:txBody>
      </p:sp>
      <p:sp>
        <p:nvSpPr>
          <p:cNvPr id="29" name="직사각형 28"/>
          <p:cNvSpPr/>
          <p:nvPr/>
        </p:nvSpPr>
        <p:spPr>
          <a:xfrm>
            <a:off x="1427583" y="3357156"/>
            <a:ext cx="5654352" cy="1565815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8512332" y="4459764"/>
            <a:ext cx="286556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/&gt;</a:t>
            </a:r>
            <a:r>
              <a:rPr lang="ko-KR" altLang="en-US" sz="1000" dirty="0"/>
              <a:t>로 경계선 표현</a:t>
            </a:r>
            <a:endParaRPr lang="en-US" altLang="ko-KR" sz="1000" dirty="0"/>
          </a:p>
          <a:p>
            <a:pPr marL="228600" indent="-228600">
              <a:buAutoNum type="arabicPeriod"/>
            </a:pPr>
            <a:endParaRPr lang="en-US" altLang="ko-KR" sz="1000" dirty="0"/>
          </a:p>
          <a:p>
            <a:r>
              <a:rPr lang="en-US" altLang="ko-KR" sz="1000" dirty="0"/>
              <a:t>2. List-up(&lt;</a:t>
            </a:r>
            <a:r>
              <a:rPr lang="en-US" altLang="ko-KR" sz="1000" dirty="0" err="1"/>
              <a:t>ul</a:t>
            </a:r>
            <a:r>
              <a:rPr lang="en-US" altLang="ko-KR" sz="1000" dirty="0"/>
              <a:t>&gt;) : (</a:t>
            </a:r>
            <a:r>
              <a:rPr lang="ko-KR" altLang="en-US" sz="1000" dirty="0"/>
              <a:t>교통수단</a:t>
            </a:r>
            <a:r>
              <a:rPr lang="en-US" altLang="ko-KR" sz="1000" dirty="0"/>
              <a:t>Icon) </a:t>
            </a:r>
            <a:r>
              <a:rPr lang="en-US" altLang="ko-KR" sz="1000" dirty="0" err="1"/>
              <a:t>Aquaplanet</a:t>
            </a:r>
            <a:r>
              <a:rPr lang="ko-KR" altLang="en-US" sz="1000" dirty="0"/>
              <a:t>까지의 이동수단</a:t>
            </a:r>
            <a:r>
              <a:rPr lang="en-US" altLang="ko-KR" sz="1000" dirty="0"/>
              <a:t>(</a:t>
            </a:r>
            <a:r>
              <a:rPr lang="ko-KR" altLang="en-US" sz="1000" dirty="0"/>
              <a:t>교통수단</a:t>
            </a:r>
            <a:r>
              <a:rPr lang="en-US" altLang="ko-KR" sz="1000" dirty="0"/>
              <a:t>) [ </a:t>
            </a:r>
            <a:r>
              <a:rPr lang="ko-KR" altLang="en-US" sz="1000" dirty="0"/>
              <a:t>그에 따른 소요 시간 </a:t>
            </a:r>
            <a:r>
              <a:rPr lang="en-US" altLang="ko-KR" sz="1000" dirty="0"/>
              <a:t>] + 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∨ </a:t>
            </a:r>
            <a:r>
              <a:rPr lang="en-US" altLang="ko-KR" sz="1000" dirty="0"/>
              <a:t>Icon </a:t>
            </a:r>
            <a:r>
              <a:rPr lang="ko-KR" altLang="en-US" sz="1000" dirty="0"/>
              <a:t>삽입</a:t>
            </a:r>
            <a:r>
              <a:rPr lang="en-US" altLang="ko-KR" sz="1000" dirty="0"/>
              <a:t>, </a:t>
            </a:r>
          </a:p>
          <a:p>
            <a:endParaRPr lang="en-US" altLang="ko-KR" sz="1000" dirty="0"/>
          </a:p>
          <a:p>
            <a:r>
              <a:rPr lang="en-US" altLang="ko-KR" sz="1000" dirty="0"/>
              <a:t>Li</a:t>
            </a:r>
            <a:r>
              <a:rPr lang="ko-KR" altLang="en-US" sz="1000" dirty="0"/>
              <a:t>에 </a:t>
            </a:r>
            <a:r>
              <a:rPr lang="en-US" altLang="ko-KR" sz="1000" dirty="0"/>
              <a:t>hover </a:t>
            </a:r>
            <a:r>
              <a:rPr lang="ko-KR" altLang="en-US" sz="1000" dirty="0"/>
              <a:t>시 </a:t>
            </a:r>
            <a:r>
              <a:rPr lang="en-US" altLang="ko-KR" sz="1000" dirty="0"/>
              <a:t>mouse pointer</a:t>
            </a:r>
            <a:r>
              <a:rPr lang="ko-KR" altLang="en-US" sz="1000" dirty="0"/>
              <a:t>로 변경</a:t>
            </a:r>
            <a:endParaRPr lang="en-US" altLang="ko-KR" sz="1000" dirty="0"/>
          </a:p>
          <a:p>
            <a:r>
              <a:rPr lang="en-US" altLang="ko-KR" sz="1000" dirty="0"/>
              <a:t>   (2-1) </a:t>
            </a:r>
            <a:r>
              <a:rPr lang="ko-KR" altLang="en-US" sz="1000" dirty="0"/>
              <a:t>각각의 </a:t>
            </a:r>
            <a:r>
              <a:rPr lang="en-US" altLang="ko-KR" sz="1000" dirty="0"/>
              <a:t>&lt;Li&gt; click</a:t>
            </a:r>
            <a:r>
              <a:rPr lang="ko-KR" altLang="en-US" sz="1000" dirty="0"/>
              <a:t>시 </a:t>
            </a:r>
            <a:r>
              <a:rPr lang="en-US" altLang="ko-KR" sz="1000" dirty="0"/>
              <a:t>Li</a:t>
            </a:r>
            <a:r>
              <a:rPr lang="ko-KR" altLang="en-US" sz="1000" dirty="0"/>
              <a:t>의</a:t>
            </a:r>
            <a:r>
              <a:rPr lang="en-US" altLang="ko-KR" sz="1000" dirty="0"/>
              <a:t> text</a:t>
            </a:r>
            <a:r>
              <a:rPr lang="ko-KR" altLang="en-US" sz="1000" dirty="0"/>
              <a:t>의 </a:t>
            </a:r>
            <a:r>
              <a:rPr lang="en-US" altLang="ko-KR" sz="1000" dirty="0" err="1"/>
              <a:t>wieght</a:t>
            </a:r>
            <a:r>
              <a:rPr lang="ko-KR" altLang="en-US" sz="1000" dirty="0"/>
              <a:t>가 </a:t>
            </a:r>
            <a:r>
              <a:rPr lang="en-US" altLang="ko-KR" sz="1000" dirty="0"/>
              <a:t>bold</a:t>
            </a:r>
            <a:r>
              <a:rPr lang="ko-KR" altLang="en-US" sz="1000" dirty="0"/>
              <a:t>로 변경</a:t>
            </a:r>
            <a:r>
              <a:rPr lang="en-US" altLang="ko-KR" sz="1000" dirty="0"/>
              <a:t>. </a:t>
            </a:r>
          </a:p>
          <a:p>
            <a:r>
              <a:rPr lang="ko-KR" altLang="en-US" sz="1000" dirty="0"/>
              <a:t>리스트가 펼쳐지며 상세 설명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10419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 URL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: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  <a:hlinkClick r:id="rId2"/>
              </a:rPr>
              <a:t>https://www.aquaplanet.co.kr/jeju/aquaplanet/location.do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) </a:t>
            </a:r>
            <a:endParaRPr lang="ko-KR" altLang="en-US" sz="13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533020" y="1542956"/>
            <a:ext cx="2254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-&gt; 6-5.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오시는 길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(2)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</p:txBody>
      </p:sp>
      <p:pic>
        <p:nvPicPr>
          <p:cNvPr id="47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60" y="2971099"/>
            <a:ext cx="5810751" cy="3224434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stCxn id="30" idx="3"/>
            <a:endCxn id="43" idx="1"/>
          </p:cNvCxnSpPr>
          <p:nvPr/>
        </p:nvCxnSpPr>
        <p:spPr>
          <a:xfrm>
            <a:off x="6634065" y="2607429"/>
            <a:ext cx="1851574" cy="341503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485640" y="2168660"/>
            <a:ext cx="2872751" cy="15580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28342" y="3377682"/>
            <a:ext cx="5605723" cy="683006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8" idx="3"/>
            <a:endCxn id="43" idx="1"/>
          </p:cNvCxnSpPr>
          <p:nvPr/>
        </p:nvCxnSpPr>
        <p:spPr>
          <a:xfrm flipV="1">
            <a:off x="6634065" y="2948932"/>
            <a:ext cx="1851574" cy="770253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485639" y="2364156"/>
            <a:ext cx="28655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3. &lt;Li&gt;</a:t>
            </a:r>
            <a:r>
              <a:rPr lang="ko-KR" altLang="en-US" sz="1000" dirty="0"/>
              <a:t>가 펼쳐진 상태</a:t>
            </a:r>
            <a:endParaRPr lang="en-US" altLang="ko-KR" sz="1000" dirty="0"/>
          </a:p>
          <a:p>
            <a:r>
              <a:rPr lang="en-US" altLang="ko-KR" sz="1000" dirty="0"/>
              <a:t>(3-1) </a:t>
            </a:r>
            <a:r>
              <a:rPr lang="ko-KR" altLang="en-US" sz="1000" dirty="0"/>
              <a:t>펼쳐진 </a:t>
            </a:r>
            <a:r>
              <a:rPr lang="en-US" altLang="ko-KR" sz="1000" dirty="0"/>
              <a:t>box</a:t>
            </a:r>
            <a:r>
              <a:rPr lang="ko-KR" altLang="en-US" sz="1000" dirty="0"/>
              <a:t>의 </a:t>
            </a:r>
            <a:r>
              <a:rPr lang="en-US" altLang="ko-KR" sz="1000" dirty="0"/>
              <a:t>background-color</a:t>
            </a:r>
            <a:r>
              <a:rPr lang="ko-KR" altLang="en-US" sz="1000" dirty="0"/>
              <a:t>는 연한 회색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(3-2) </a:t>
            </a:r>
            <a:r>
              <a:rPr lang="ko-KR" altLang="en-US" sz="1000" dirty="0" err="1"/>
              <a:t>탑승지</a:t>
            </a:r>
            <a:r>
              <a:rPr lang="ko-KR" altLang="en-US" sz="1000" dirty="0"/>
              <a:t> 설명</a:t>
            </a:r>
            <a:r>
              <a:rPr lang="en-US" altLang="ko-KR" sz="1000" dirty="0"/>
              <a:t>( </a:t>
            </a:r>
            <a:r>
              <a:rPr lang="ko-KR" altLang="en-US" sz="1000" dirty="0"/>
              <a:t>첫번째 </a:t>
            </a:r>
            <a:r>
              <a:rPr lang="en-US" altLang="ko-KR" sz="1000" dirty="0"/>
              <a:t>Li</a:t>
            </a:r>
            <a:r>
              <a:rPr lang="ko-KR" altLang="en-US" sz="1000" dirty="0"/>
              <a:t>만 </a:t>
            </a:r>
            <a:r>
              <a:rPr lang="ko-KR" altLang="en-US" sz="1000" dirty="0" err="1"/>
              <a:t>제주버스정보시스템이라는</a:t>
            </a:r>
            <a:r>
              <a:rPr lang="ko-KR" altLang="en-US" sz="1000" dirty="0"/>
              <a:t> 버튼이 생성</a:t>
            </a:r>
            <a:r>
              <a:rPr lang="en-US" altLang="ko-KR" sz="1000" dirty="0"/>
              <a:t>. Hover </a:t>
            </a:r>
            <a:r>
              <a:rPr lang="ko-KR" altLang="en-US" sz="1000" dirty="0"/>
              <a:t>시 </a:t>
            </a:r>
            <a:r>
              <a:rPr lang="en-US" altLang="ko-KR" sz="1000" dirty="0"/>
              <a:t>background-color</a:t>
            </a:r>
            <a:r>
              <a:rPr lang="ko-KR" altLang="en-US" sz="1000" dirty="0"/>
              <a:t>가 </a:t>
            </a:r>
            <a:r>
              <a:rPr lang="en-US" altLang="ko-KR" sz="1000" dirty="0"/>
              <a:t>blue</a:t>
            </a:r>
            <a:r>
              <a:rPr lang="ko-KR" altLang="en-US" sz="1000" dirty="0"/>
              <a:t>로 변경</a:t>
            </a:r>
            <a:r>
              <a:rPr lang="en-US" altLang="ko-KR" sz="1000" dirty="0"/>
              <a:t>. Color</a:t>
            </a:r>
            <a:r>
              <a:rPr lang="ko-KR" altLang="en-US" sz="1000" dirty="0"/>
              <a:t>는 </a:t>
            </a:r>
            <a:r>
              <a:rPr lang="en-US" altLang="ko-KR" sz="1000" dirty="0"/>
              <a:t>white</a:t>
            </a:r>
            <a:r>
              <a:rPr lang="ko-KR" altLang="en-US" sz="1000" dirty="0"/>
              <a:t>로 변경됨</a:t>
            </a:r>
            <a:r>
              <a:rPr lang="en-US" altLang="ko-KR" sz="1000" dirty="0"/>
              <a:t>.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1" y="2251895"/>
            <a:ext cx="5605723" cy="719204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028342" y="2265926"/>
            <a:ext cx="5605723" cy="683006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>
            <a:stCxn id="30" idx="0"/>
          </p:cNvCxnSpPr>
          <p:nvPr/>
        </p:nvCxnSpPr>
        <p:spPr>
          <a:xfrm rot="16200000" flipH="1">
            <a:off x="5597076" y="500053"/>
            <a:ext cx="3" cy="3531749"/>
          </a:xfrm>
          <a:prstGeom prst="bentConnector4">
            <a:avLst>
              <a:gd name="adj1" fmla="val -7620000000"/>
              <a:gd name="adj2" fmla="val 89681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7362951" y="2145980"/>
            <a:ext cx="727814" cy="27773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(3-2) </a:t>
            </a:r>
            <a:r>
              <a:rPr lang="ko-KR" altLang="en-US" sz="800" dirty="0">
                <a:solidFill>
                  <a:schemeClr val="tx1"/>
                </a:solidFill>
              </a:rPr>
              <a:t>상태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6808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(plane B) –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오설록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 URL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: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  <a:hlinkClick r:id="rId2"/>
              </a:rPr>
              <a:t>https://www.osulloc.com/kr/ko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) 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Light" panose="02020403020101020101" pitchFamily="18" charset="-127"/>
              <a:ea typeface="경기천년제목 Light" panose="02020403020101020101" pitchFamily="18" charset="-127"/>
              <a:cs typeface="Cascadia Code SemiLight" panose="020B0609020000020004" pitchFamily="49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439747" y="3244334"/>
            <a:ext cx="806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36" name="제목 99"/>
          <p:cNvSpPr txBox="1">
            <a:spLocks/>
          </p:cNvSpPr>
          <p:nvPr/>
        </p:nvSpPr>
        <p:spPr>
          <a:xfrm>
            <a:off x="299454" y="899508"/>
            <a:ext cx="11633897" cy="5781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pic>
        <p:nvPicPr>
          <p:cNvPr id="38" name="내용 개체 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" b="25495"/>
          <a:stretch/>
        </p:blipFill>
        <p:spPr>
          <a:xfrm>
            <a:off x="520823" y="1800924"/>
            <a:ext cx="8665385" cy="3147789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553214" y="2011541"/>
            <a:ext cx="154032" cy="15862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cxnSp>
        <p:nvCxnSpPr>
          <p:cNvPr id="42" name="직선 화살표 연결선 41"/>
          <p:cNvCxnSpPr>
            <a:stCxn id="2" idx="3"/>
            <a:endCxn id="46" idx="1"/>
          </p:cNvCxnSpPr>
          <p:nvPr/>
        </p:nvCxnSpPr>
        <p:spPr>
          <a:xfrm>
            <a:off x="9186208" y="2065909"/>
            <a:ext cx="479099" cy="21853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9665307" y="1789834"/>
            <a:ext cx="2247925" cy="1022216"/>
            <a:chOff x="9644893" y="1754680"/>
            <a:chExt cx="2438250" cy="766231"/>
          </a:xfrm>
        </p:grpSpPr>
        <p:sp>
          <p:nvSpPr>
            <p:cNvPr id="45" name="직사각형 44"/>
            <p:cNvSpPr/>
            <p:nvPr/>
          </p:nvSpPr>
          <p:spPr>
            <a:xfrm>
              <a:off x="9657184" y="1754680"/>
              <a:ext cx="2425959" cy="766231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644893" y="1802448"/>
              <a:ext cx="2389063" cy="6459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000" dirty="0"/>
                <a:t>홈페이지 전체 </a:t>
              </a:r>
              <a:r>
                <a:rPr lang="en-US" altLang="ko-KR" sz="1000" dirty="0"/>
                <a:t>navigation </a:t>
              </a:r>
              <a:r>
                <a:rPr lang="en-US" altLang="ko-KR" sz="1200" dirty="0"/>
                <a:t>bar</a:t>
              </a:r>
            </a:p>
            <a:p>
              <a:endParaRPr lang="en-US" altLang="ko-KR" sz="800" dirty="0"/>
            </a:p>
            <a:p>
              <a:r>
                <a:rPr lang="ko-KR" altLang="en-US" sz="1000" dirty="0"/>
                <a:t>① 지금 가입하면 할인쿠폰 즉시 </a:t>
              </a:r>
              <a:endParaRPr lang="en-US" altLang="ko-KR" sz="1000" dirty="0"/>
            </a:p>
            <a:p>
              <a:r>
                <a:rPr lang="ko-KR" altLang="en-US" sz="1000" dirty="0"/>
                <a:t>증정 </a:t>
              </a:r>
              <a:r>
                <a:rPr lang="en-US" altLang="ko-KR" sz="1000" dirty="0"/>
                <a:t>box</a:t>
              </a:r>
            </a:p>
            <a:p>
              <a:r>
                <a:rPr lang="ko-KR" altLang="en-US" sz="1000" dirty="0"/>
                <a:t>② </a:t>
              </a:r>
              <a:r>
                <a:rPr lang="en-US" altLang="ko-KR" sz="1000" dirty="0"/>
                <a:t>main </a:t>
              </a:r>
              <a:r>
                <a:rPr lang="en-US" altLang="ko-KR" sz="1000" dirty="0" err="1"/>
                <a:t>navbar</a:t>
              </a:r>
              <a:endParaRPr lang="en-US" altLang="ko-KR" sz="1000" dirty="0"/>
            </a:p>
          </p:txBody>
        </p:sp>
      </p:grpSp>
      <p:cxnSp>
        <p:nvCxnSpPr>
          <p:cNvPr id="47" name="직선 화살표 연결선 46"/>
          <p:cNvCxnSpPr>
            <a:stCxn id="54" idx="3"/>
            <a:endCxn id="23" idx="1"/>
          </p:cNvCxnSpPr>
          <p:nvPr/>
        </p:nvCxnSpPr>
        <p:spPr>
          <a:xfrm>
            <a:off x="8644392" y="3560261"/>
            <a:ext cx="1029995" cy="39333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9665307" y="2983477"/>
            <a:ext cx="2249885" cy="17857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194317" y="2351314"/>
            <a:ext cx="7450075" cy="2417893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99"/>
          <p:cNvSpPr txBox="1">
            <a:spLocks/>
          </p:cNvSpPr>
          <p:nvPr/>
        </p:nvSpPr>
        <p:spPr>
          <a:xfrm>
            <a:off x="439229" y="898618"/>
            <a:ext cx="11559468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39229" y="1252424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1st Layout(scroll :0)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5376" y="1789835"/>
            <a:ext cx="8660832" cy="552148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563036" y="1799166"/>
            <a:ext cx="144210" cy="14472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9674387" y="3137991"/>
            <a:ext cx="22680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(2) Slider</a:t>
            </a:r>
            <a:r>
              <a:rPr lang="ko-KR" altLang="en-US" sz="1000" dirty="0"/>
              <a:t>를 이용해 제품 광고</a:t>
            </a:r>
            <a:endParaRPr lang="en-US" altLang="ko-KR" sz="1000" dirty="0"/>
          </a:p>
          <a:p>
            <a:r>
              <a:rPr lang="ko-KR" altLang="ko-KR" sz="1000" dirty="0"/>
              <a:t>①</a:t>
            </a:r>
            <a:r>
              <a:rPr lang="en-US" altLang="ko-KR" sz="1000" dirty="0"/>
              <a:t> </a:t>
            </a:r>
            <a:r>
              <a:rPr lang="ko-KR" altLang="en-US" sz="1000" dirty="0"/>
              <a:t>좌우 양쪽 끝에 다른 </a:t>
            </a:r>
            <a:r>
              <a:rPr lang="en-US" altLang="ko-KR" sz="1000" dirty="0"/>
              <a:t>Slide</a:t>
            </a:r>
            <a:r>
              <a:rPr lang="ko-KR" altLang="en-US" sz="1000" dirty="0"/>
              <a:t>로 이동할 수 있는 버튼</a:t>
            </a:r>
            <a:r>
              <a:rPr lang="en-US" altLang="ko-KR" sz="1000" dirty="0"/>
              <a:t>(</a:t>
            </a:r>
            <a:r>
              <a:rPr lang="en-US" altLang="ko-K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&gt;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② </a:t>
            </a:r>
            <a:r>
              <a:rPr lang="en-US" altLang="ko-KR" sz="1000" dirty="0"/>
              <a:t>&lt;h2&gt; Title</a:t>
            </a:r>
          </a:p>
          <a:p>
            <a:r>
              <a:rPr lang="en-US" altLang="ko-KR" sz="1000" dirty="0"/>
              <a:t>    &lt;p&gt; </a:t>
            </a:r>
            <a:r>
              <a:rPr lang="ko-KR" altLang="en-US" sz="1000" dirty="0"/>
              <a:t>상세 설명</a:t>
            </a:r>
            <a:endParaRPr lang="en-US" altLang="ko-KR" sz="1000" dirty="0"/>
          </a:p>
          <a:p>
            <a:r>
              <a:rPr lang="en-US" altLang="ko-KR" sz="1000" dirty="0"/>
              <a:t>    &lt;p&gt; </a:t>
            </a:r>
            <a:r>
              <a:rPr lang="ko-KR" altLang="en-US" sz="1000" dirty="0"/>
              <a:t>기간</a:t>
            </a:r>
            <a:r>
              <a:rPr lang="en-US" altLang="ko-KR" sz="1000" dirty="0"/>
              <a:t> (font-weight : bold)</a:t>
            </a:r>
          </a:p>
          <a:p>
            <a:r>
              <a:rPr lang="en-US" altLang="ko-KR" sz="1000" dirty="0"/>
              <a:t>    &lt;button&gt; </a:t>
            </a:r>
            <a:r>
              <a:rPr lang="ko-KR" altLang="en-US" sz="1000" dirty="0"/>
              <a:t>이벤트 전체 보기</a:t>
            </a:r>
            <a:endParaRPr lang="en-US" altLang="ko-KR" sz="1000" dirty="0"/>
          </a:p>
          <a:p>
            <a:r>
              <a:rPr lang="ko-KR" altLang="en-US" sz="1000" dirty="0"/>
              <a:t>② 관련 상품 </a:t>
            </a:r>
            <a:r>
              <a:rPr lang="en-US" altLang="ko-KR" sz="1000" dirty="0"/>
              <a:t>Image</a:t>
            </a:r>
          </a:p>
          <a:p>
            <a:r>
              <a:rPr lang="ko-KR" altLang="en-US" sz="1000" dirty="0"/>
              <a:t>③ </a:t>
            </a:r>
            <a:r>
              <a:rPr lang="en-US" altLang="ko-KR" sz="1000" dirty="0"/>
              <a:t>scroll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07786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(plane B) –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오설록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 URL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: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  <a:hlinkClick r:id="rId2"/>
              </a:rPr>
              <a:t>https://www.osulloc.com/kr/ko/store-introduction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 ) 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Light" panose="02020403020101020101" pitchFamily="18" charset="-127"/>
              <a:ea typeface="경기천년제목 Light" panose="02020403020101020101" pitchFamily="18" charset="-127"/>
              <a:cs typeface="Cascadia Code SemiLight" panose="020B0609020000020004" pitchFamily="49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439747" y="3244334"/>
            <a:ext cx="806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36" name="제목 99"/>
          <p:cNvSpPr txBox="1">
            <a:spLocks/>
          </p:cNvSpPr>
          <p:nvPr/>
        </p:nvSpPr>
        <p:spPr>
          <a:xfrm>
            <a:off x="299454" y="899508"/>
            <a:ext cx="11633897" cy="5781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pic>
        <p:nvPicPr>
          <p:cNvPr id="38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653" y="1771696"/>
            <a:ext cx="8508635" cy="3920034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553214" y="2011541"/>
            <a:ext cx="154032" cy="15862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cxnSp>
        <p:nvCxnSpPr>
          <p:cNvPr id="42" name="직선 화살표 연결선 41"/>
          <p:cNvCxnSpPr>
            <a:cxnSpLocks/>
            <a:stCxn id="2" idx="3"/>
            <a:endCxn id="46" idx="1"/>
          </p:cNvCxnSpPr>
          <p:nvPr/>
        </p:nvCxnSpPr>
        <p:spPr>
          <a:xfrm>
            <a:off x="5550408" y="2163935"/>
            <a:ext cx="4139559" cy="18805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9665306" y="1637447"/>
            <a:ext cx="2249885" cy="1090586"/>
            <a:chOff x="9644893" y="1701817"/>
            <a:chExt cx="2440376" cy="817480"/>
          </a:xfrm>
        </p:grpSpPr>
        <p:sp>
          <p:nvSpPr>
            <p:cNvPr id="45" name="직사각형 44"/>
            <p:cNvSpPr/>
            <p:nvPr/>
          </p:nvSpPr>
          <p:spPr>
            <a:xfrm>
              <a:off x="9644893" y="1701817"/>
              <a:ext cx="2440376" cy="81748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671642" y="1729897"/>
              <a:ext cx="2389063" cy="7613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marL="228600" indent="-228600">
                <a:buAutoNum type="arabicParenBoth"/>
              </a:pPr>
              <a:r>
                <a:rPr lang="en-US" altLang="ko-KR" sz="1000" dirty="0"/>
                <a:t>&lt;h2&gt; </a:t>
              </a:r>
              <a:r>
                <a:rPr lang="ko-KR" altLang="en-US" sz="1000" dirty="0"/>
                <a:t>매장 소개</a:t>
              </a:r>
              <a:endParaRPr lang="en-US" altLang="ko-KR" sz="1000" dirty="0"/>
            </a:p>
            <a:p>
              <a:pPr marL="228600" indent="-228600">
                <a:buAutoNum type="arabicParenBoth"/>
              </a:pPr>
              <a:r>
                <a:rPr lang="en-US" altLang="ko-KR" sz="1000" dirty="0"/>
                <a:t>&lt;p&gt; </a:t>
              </a:r>
              <a:r>
                <a:rPr lang="ko-KR" altLang="en-US" sz="1000" dirty="0"/>
                <a:t>오프라인 매장에서 다채로운 </a:t>
              </a:r>
              <a:r>
                <a:rPr lang="ko-KR" altLang="en-US" sz="1000" dirty="0" err="1"/>
                <a:t>오설록을</a:t>
              </a:r>
              <a:r>
                <a:rPr lang="ko-KR" altLang="en-US" sz="1000" dirty="0"/>
                <a:t> 경험하세요</a:t>
              </a:r>
              <a:r>
                <a:rPr lang="en-US" altLang="ko-KR" sz="1000" dirty="0"/>
                <a:t>.</a:t>
              </a:r>
            </a:p>
            <a:p>
              <a:pPr marL="228600" indent="-228600">
                <a:buAutoNum type="arabicParenBoth"/>
              </a:pPr>
              <a:r>
                <a:rPr lang="en-US" altLang="ko-KR" sz="1000" dirty="0"/>
                <a:t>&lt;button&gt;</a:t>
              </a:r>
              <a:r>
                <a:rPr lang="ko-KR" altLang="en-US" sz="1000" dirty="0" err="1"/>
                <a:t>티뮤지엄</a:t>
              </a:r>
              <a:endParaRPr lang="en-US" altLang="ko-KR" sz="1000" dirty="0"/>
            </a:p>
            <a:p>
              <a:pPr marL="228600" indent="-228600">
                <a:buAutoNum type="arabicParenBoth"/>
              </a:pPr>
              <a:r>
                <a:rPr lang="en-US" altLang="ko-KR" sz="1000" dirty="0"/>
                <a:t>&lt;button&gt;</a:t>
              </a:r>
              <a:r>
                <a:rPr lang="ko-KR" altLang="en-US" sz="1000" dirty="0" err="1"/>
                <a:t>티하우스</a:t>
              </a:r>
              <a:endParaRPr lang="en-US" altLang="ko-KR" sz="1000" dirty="0"/>
            </a:p>
            <a:p>
              <a:pPr marL="228600" indent="-228600">
                <a:buAutoNum type="arabicParenBoth"/>
              </a:pPr>
              <a:r>
                <a:rPr lang="en-US" altLang="ko-KR" sz="1000" dirty="0"/>
                <a:t>&lt;button&gt;</a:t>
              </a:r>
              <a:r>
                <a:rPr lang="ko-KR" altLang="en-US" sz="1000" dirty="0" err="1"/>
                <a:t>티샵</a:t>
              </a:r>
              <a:endParaRPr lang="en-US" altLang="ko-KR" sz="1000" dirty="0"/>
            </a:p>
          </p:txBody>
        </p:sp>
      </p:grpSp>
      <p:cxnSp>
        <p:nvCxnSpPr>
          <p:cNvPr id="47" name="직선 화살표 연결선 46"/>
          <p:cNvCxnSpPr>
            <a:cxnSpLocks/>
            <a:stCxn id="54" idx="3"/>
            <a:endCxn id="23" idx="1"/>
          </p:cNvCxnSpPr>
          <p:nvPr/>
        </p:nvCxnSpPr>
        <p:spPr>
          <a:xfrm>
            <a:off x="9162289" y="3604217"/>
            <a:ext cx="520565" cy="1160575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9665307" y="2871229"/>
            <a:ext cx="2249885" cy="380948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627857" y="2520595"/>
            <a:ext cx="8534432" cy="2167243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99"/>
          <p:cNvSpPr txBox="1">
            <a:spLocks/>
          </p:cNvSpPr>
          <p:nvPr/>
        </p:nvSpPr>
        <p:spPr>
          <a:xfrm>
            <a:off x="439229" y="898618"/>
            <a:ext cx="11559468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39229" y="1252424"/>
            <a:ext cx="957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매장 소개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208947" y="1823063"/>
            <a:ext cx="1341461" cy="681744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563036" y="1799166"/>
            <a:ext cx="144210" cy="14472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9682854" y="2871229"/>
            <a:ext cx="2268044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(2) Slider</a:t>
            </a:r>
            <a:r>
              <a:rPr lang="ko-KR" altLang="en-US" sz="1100" dirty="0"/>
              <a:t>를 이용해 </a:t>
            </a:r>
            <a:r>
              <a:rPr lang="ko-KR" altLang="en-US" sz="1100" dirty="0" err="1"/>
              <a:t>티뮤지엄</a:t>
            </a:r>
            <a:r>
              <a:rPr lang="ko-KR" altLang="en-US" sz="1100" dirty="0"/>
              <a:t> 소개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Card</a:t>
            </a:r>
            <a:r>
              <a:rPr lang="ko-KR" altLang="en-US" sz="1100" dirty="0"/>
              <a:t> 형식 </a:t>
            </a:r>
            <a:r>
              <a:rPr lang="en-US" altLang="ko-KR" sz="1100" dirty="0"/>
              <a:t>(border-</a:t>
            </a:r>
            <a:r>
              <a:rPr lang="en-US" altLang="ko-KR" sz="1100" dirty="0" err="1"/>
              <a:t>radiu</a:t>
            </a:r>
            <a:r>
              <a:rPr lang="ko-KR" altLang="en-US" sz="1100" dirty="0"/>
              <a:t>를 주어 모서리를 </a:t>
            </a:r>
            <a:r>
              <a:rPr lang="ko-KR" altLang="en-US" sz="1100" dirty="0" err="1"/>
              <a:t>둥글게하고</a:t>
            </a:r>
            <a:r>
              <a:rPr lang="ko-KR" altLang="en-US" sz="1100" dirty="0"/>
              <a:t> </a:t>
            </a:r>
            <a:r>
              <a:rPr lang="en-US" altLang="ko-KR" sz="1100" dirty="0"/>
              <a:t>background </a:t>
            </a:r>
            <a:r>
              <a:rPr lang="en-US" altLang="ko-KR" sz="1100" dirty="0" err="1"/>
              <a:t>img</a:t>
            </a:r>
            <a:r>
              <a:rPr lang="ko-KR" altLang="en-US" sz="1100" dirty="0"/>
              <a:t>를 주어 각 카드에 알맞은 </a:t>
            </a:r>
            <a:r>
              <a:rPr lang="ko-KR" altLang="en-US" sz="1100" dirty="0" err="1"/>
              <a:t>티뮤지엄</a:t>
            </a:r>
            <a:r>
              <a:rPr lang="ko-KR" altLang="en-US" sz="1100" dirty="0"/>
              <a:t> </a:t>
            </a:r>
            <a:r>
              <a:rPr lang="en-US" altLang="ko-KR" sz="1100" dirty="0"/>
              <a:t>image </a:t>
            </a:r>
            <a:r>
              <a:rPr lang="ko-KR" altLang="en-US" sz="1100" dirty="0"/>
              <a:t>삽입</a:t>
            </a:r>
            <a:r>
              <a:rPr lang="en-US" altLang="ko-KR" sz="1100" dirty="0"/>
              <a:t>.)</a:t>
            </a:r>
            <a:r>
              <a:rPr lang="ko-KR" altLang="en-US" sz="1100" dirty="0"/>
              <a:t>의 </a:t>
            </a:r>
            <a:r>
              <a:rPr lang="en-US" altLang="ko-KR" sz="1100" dirty="0"/>
              <a:t>contents</a:t>
            </a:r>
            <a:r>
              <a:rPr lang="ko-KR" altLang="en-US" sz="1100" dirty="0"/>
              <a:t>를 </a:t>
            </a:r>
            <a:r>
              <a:rPr lang="en-US" altLang="ko-KR" sz="1100" dirty="0"/>
              <a:t>swipe </a:t>
            </a:r>
            <a:r>
              <a:rPr lang="ko-KR" altLang="en-US" sz="1100" dirty="0"/>
              <a:t>하며 넘겨 볼 수 있음</a:t>
            </a:r>
            <a:r>
              <a:rPr lang="en-US" altLang="ko-KR" sz="1100" dirty="0"/>
              <a:t>. </a:t>
            </a:r>
            <a:r>
              <a:rPr lang="ko-KR" altLang="en-US" sz="1100" dirty="0"/>
              <a:t>중앙에 보여지는 </a:t>
            </a:r>
            <a:r>
              <a:rPr lang="en-US" altLang="ko-KR" sz="1100" dirty="0"/>
              <a:t>select </a:t>
            </a:r>
            <a:r>
              <a:rPr lang="ko-KR" altLang="en-US" sz="1100" dirty="0"/>
              <a:t>된 </a:t>
            </a:r>
            <a:r>
              <a:rPr lang="en-US" altLang="ko-KR" sz="1100" dirty="0"/>
              <a:t>card</a:t>
            </a:r>
            <a:r>
              <a:rPr lang="ko-KR" altLang="en-US" sz="1100" dirty="0"/>
              <a:t>는 </a:t>
            </a:r>
            <a:r>
              <a:rPr lang="en-US" altLang="ko-KR" sz="1100" dirty="0"/>
              <a:t>background color</a:t>
            </a:r>
            <a:r>
              <a:rPr lang="ko-KR" altLang="en-US" sz="1100" dirty="0"/>
              <a:t>가 </a:t>
            </a:r>
            <a:r>
              <a:rPr lang="en-US" altLang="ko-KR" sz="1100" dirty="0"/>
              <a:t>layout </a:t>
            </a:r>
            <a:r>
              <a:rPr lang="ko-KR" altLang="en-US" sz="1100" dirty="0"/>
              <a:t>되지 않음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그외의</a:t>
            </a:r>
            <a:r>
              <a:rPr lang="ko-KR" altLang="en-US" sz="1100" dirty="0"/>
              <a:t> </a:t>
            </a:r>
            <a:r>
              <a:rPr lang="en-US" altLang="ko-KR" sz="1100" dirty="0"/>
              <a:t>card</a:t>
            </a:r>
            <a:r>
              <a:rPr lang="ko-KR" altLang="en-US" sz="1100" dirty="0"/>
              <a:t>는 </a:t>
            </a:r>
            <a:r>
              <a:rPr lang="en-US" altLang="ko-KR" sz="1100" dirty="0"/>
              <a:t>background color</a:t>
            </a:r>
            <a:r>
              <a:rPr lang="ko-KR" altLang="en-US" sz="1100" dirty="0"/>
              <a:t>에 투명도를 주어 </a:t>
            </a:r>
            <a:r>
              <a:rPr lang="en-US" altLang="ko-KR" sz="1100" dirty="0"/>
              <a:t>layout</a:t>
            </a:r>
            <a:r>
              <a:rPr lang="ko-KR" altLang="en-US" sz="1100" dirty="0"/>
              <a:t>을  </a:t>
            </a:r>
            <a:r>
              <a:rPr lang="en-US" altLang="ko-KR" sz="1100" dirty="0" err="1"/>
              <a:t>overay</a:t>
            </a:r>
            <a:r>
              <a:rPr lang="ko-KR" altLang="en-US" sz="1100" dirty="0"/>
              <a:t>함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&lt;h2-h3&gt;</a:t>
            </a:r>
            <a:r>
              <a:rPr lang="ko-KR" altLang="en-US" sz="1100" dirty="0"/>
              <a:t> 제주 </a:t>
            </a:r>
            <a:r>
              <a:rPr lang="ko-KR" altLang="en-US" sz="1100" dirty="0" err="1"/>
              <a:t>오설록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티뮤지엄</a:t>
            </a:r>
            <a:endParaRPr lang="en-US" altLang="ko-KR" sz="1100" dirty="0"/>
          </a:p>
          <a:p>
            <a:r>
              <a:rPr lang="en-US" altLang="ko-KR" sz="1100" dirty="0"/>
              <a:t>&lt;p&gt; </a:t>
            </a:r>
            <a:r>
              <a:rPr lang="ko-KR" altLang="en-US" sz="1100" dirty="0"/>
              <a:t>차의 역사와 〮〮〮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&lt;button&gt;</a:t>
            </a:r>
            <a:r>
              <a:rPr lang="ko-KR" altLang="en-US" sz="1100" dirty="0"/>
              <a:t>더 알아보기 </a:t>
            </a:r>
            <a:r>
              <a:rPr lang="en-US" altLang="ko-KR" sz="1100" dirty="0"/>
              <a:t>(hover)</a:t>
            </a:r>
          </a:p>
          <a:p>
            <a:r>
              <a:rPr lang="en-US" altLang="ko-KR" sz="1100" dirty="0"/>
              <a:t>&lt;button&gt;</a:t>
            </a:r>
            <a:r>
              <a:rPr lang="ko-KR" altLang="en-US" sz="1100" dirty="0"/>
              <a:t>예약하기 </a:t>
            </a:r>
            <a:r>
              <a:rPr lang="en-US" altLang="ko-KR" sz="1100" dirty="0"/>
              <a:t>(hover)</a:t>
            </a:r>
          </a:p>
          <a:p>
            <a:r>
              <a:rPr lang="en-US" altLang="ko-KR" sz="1100" dirty="0"/>
              <a:t>&lt;button&gt;</a:t>
            </a:r>
            <a:r>
              <a:rPr lang="ko-KR" altLang="en-US" sz="1100" dirty="0"/>
              <a:t>에 </a:t>
            </a:r>
            <a:r>
              <a:rPr lang="en-US" altLang="ko-KR" sz="1100" dirty="0"/>
              <a:t>hover </a:t>
            </a:r>
            <a:r>
              <a:rPr lang="ko-KR" altLang="en-US" sz="1100" dirty="0"/>
              <a:t>했을 때 </a:t>
            </a:r>
            <a:r>
              <a:rPr lang="en-US" altLang="ko-KR" sz="1100" dirty="0"/>
              <a:t>background-color</a:t>
            </a:r>
            <a:r>
              <a:rPr lang="ko-KR" altLang="en-US" sz="1100" dirty="0"/>
              <a:t>와 </a:t>
            </a:r>
            <a:r>
              <a:rPr lang="en-US" altLang="ko-KR" sz="1100" dirty="0"/>
              <a:t>color</a:t>
            </a:r>
            <a:r>
              <a:rPr lang="ko-KR" altLang="en-US" sz="1100" dirty="0"/>
              <a:t>가 변경됨</a:t>
            </a:r>
            <a:endParaRPr lang="en-US" altLang="ko-KR" sz="1100" dirty="0"/>
          </a:p>
          <a:p>
            <a:endParaRPr lang="en-US" altLang="ko-KR" sz="1100" dirty="0"/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35584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(plane B) –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오설록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 URL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: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  <a:hlinkClick r:id="rId2"/>
              </a:rPr>
              <a:t>https://www.osulloc.com/kr/ko/brandstory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 ) 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Light" panose="02020403020101020101" pitchFamily="18" charset="-127"/>
              <a:ea typeface="경기천년제목 Light" panose="02020403020101020101" pitchFamily="18" charset="-127"/>
              <a:cs typeface="Cascadia Code SemiLight" panose="020B0609020000020004" pitchFamily="49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439747" y="3244334"/>
            <a:ext cx="806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36" name="제목 99"/>
          <p:cNvSpPr txBox="1">
            <a:spLocks/>
          </p:cNvSpPr>
          <p:nvPr/>
        </p:nvSpPr>
        <p:spPr>
          <a:xfrm>
            <a:off x="299454" y="899508"/>
            <a:ext cx="11633897" cy="5781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pic>
        <p:nvPicPr>
          <p:cNvPr id="38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352" y="1799166"/>
            <a:ext cx="7815644" cy="3920034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553214" y="2011541"/>
            <a:ext cx="154032" cy="15862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cxnSp>
        <p:nvCxnSpPr>
          <p:cNvPr id="42" name="직선 화살표 연결선 41"/>
          <p:cNvCxnSpPr>
            <a:cxnSpLocks/>
            <a:stCxn id="2" idx="3"/>
            <a:endCxn id="46" idx="1"/>
          </p:cNvCxnSpPr>
          <p:nvPr/>
        </p:nvCxnSpPr>
        <p:spPr>
          <a:xfrm>
            <a:off x="8713176" y="2354916"/>
            <a:ext cx="931445" cy="74635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9644621" y="1802423"/>
            <a:ext cx="2247925" cy="4454878"/>
            <a:chOff x="9644893" y="1754680"/>
            <a:chExt cx="2438250" cy="2431476"/>
          </a:xfrm>
        </p:grpSpPr>
        <p:sp>
          <p:nvSpPr>
            <p:cNvPr id="45" name="직사각형 44"/>
            <p:cNvSpPr/>
            <p:nvPr/>
          </p:nvSpPr>
          <p:spPr>
            <a:xfrm>
              <a:off x="9657184" y="1754680"/>
              <a:ext cx="2425959" cy="766231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644893" y="1819792"/>
              <a:ext cx="2389063" cy="554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 dirty="0"/>
                <a:t>Gradient</a:t>
              </a:r>
              <a:r>
                <a:rPr lang="ko-KR" altLang="en-US" sz="1200" dirty="0"/>
                <a:t>를 </a:t>
              </a:r>
              <a:r>
                <a:rPr lang="en-US" altLang="ko-KR" sz="1200" dirty="0"/>
                <a:t>background</a:t>
              </a:r>
              <a:r>
                <a:rPr lang="ko-KR" altLang="en-US" sz="1200" dirty="0"/>
                <a:t>로 주고 주요 </a:t>
              </a:r>
              <a:r>
                <a:rPr lang="en-US" altLang="ko-KR" sz="1200" dirty="0"/>
                <a:t>contents </a:t>
              </a:r>
              <a:r>
                <a:rPr lang="ko-KR" altLang="en-US" sz="1200" dirty="0"/>
                <a:t>가 들어갈 부분에 </a:t>
              </a:r>
              <a:r>
                <a:rPr lang="en-US" altLang="ko-KR" sz="1200" dirty="0"/>
                <a:t>white background</a:t>
              </a:r>
              <a:r>
                <a:rPr lang="ko-KR" altLang="en-US" sz="1200" dirty="0"/>
                <a:t>를 주고 </a:t>
              </a:r>
              <a:r>
                <a:rPr lang="en-US" altLang="ko-KR" sz="1200" dirty="0"/>
                <a:t>top </a:t>
              </a:r>
              <a:r>
                <a:rPr lang="ko-KR" altLang="en-US" sz="1200" dirty="0"/>
                <a:t>부분은 언덕처럼 동그란 느낌으로 효과</a:t>
              </a:r>
              <a:endParaRPr lang="en-US" altLang="ko-KR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368840-9C6F-58DF-65DE-9F804A759FE2}"/>
                </a:ext>
              </a:extLst>
            </p:cNvPr>
            <p:cNvSpPr txBox="1"/>
            <p:nvPr/>
          </p:nvSpPr>
          <p:spPr>
            <a:xfrm>
              <a:off x="9680398" y="3673802"/>
              <a:ext cx="2389063" cy="5123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ko-KR" altLang="en-US" sz="1100" dirty="0"/>
                <a:t>홈페이지 최상단으로 이동할 수 있는 </a:t>
              </a:r>
              <a:r>
                <a:rPr lang="en-US" altLang="ko-KR" sz="1100" dirty="0"/>
                <a:t>button. </a:t>
              </a:r>
            </a:p>
            <a:p>
              <a:r>
                <a:rPr lang="ko-KR" altLang="en-US" sz="1100" dirty="0"/>
                <a:t>페이지에서 일정부분 이상으로 내려갈 경우 </a:t>
              </a:r>
              <a:r>
                <a:rPr lang="en-US" altLang="ko-KR" sz="1100" dirty="0"/>
                <a:t>right-&gt;left</a:t>
              </a:r>
              <a:r>
                <a:rPr lang="ko-KR" altLang="en-US" sz="1100" dirty="0"/>
                <a:t> 방향으로 나타남</a:t>
              </a:r>
              <a:r>
                <a:rPr lang="en-US" altLang="ko-KR" sz="1100" dirty="0"/>
                <a:t>.</a:t>
              </a:r>
            </a:p>
          </p:txBody>
        </p:sp>
      </p:grpSp>
      <p:cxnSp>
        <p:nvCxnSpPr>
          <p:cNvPr id="47" name="직선 화살표 연결선 46"/>
          <p:cNvCxnSpPr>
            <a:cxnSpLocks/>
            <a:endCxn id="19" idx="1"/>
          </p:cNvCxnSpPr>
          <p:nvPr/>
        </p:nvCxnSpPr>
        <p:spPr>
          <a:xfrm>
            <a:off x="8713983" y="5540909"/>
            <a:ext cx="930638" cy="30266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9644621" y="3318428"/>
            <a:ext cx="2249885" cy="181949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974352" y="2869577"/>
            <a:ext cx="7738825" cy="2567238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99"/>
          <p:cNvSpPr txBox="1">
            <a:spLocks/>
          </p:cNvSpPr>
          <p:nvPr/>
        </p:nvSpPr>
        <p:spPr>
          <a:xfrm>
            <a:off x="439229" y="903744"/>
            <a:ext cx="11559468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39229" y="1251908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오설록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스토리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74351" y="2048442"/>
            <a:ext cx="7738825" cy="612947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563036" y="1799166"/>
            <a:ext cx="144210" cy="14472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9665307" y="3413036"/>
            <a:ext cx="22680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(2) Slider</a:t>
            </a:r>
            <a:r>
              <a:rPr lang="ko-KR" altLang="en-US" sz="1100" dirty="0"/>
              <a:t>를 이용해 차의 재배과정 소개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각 </a:t>
            </a:r>
            <a:r>
              <a:rPr lang="en-US" altLang="ko-KR" sz="1100" dirty="0"/>
              <a:t>Content</a:t>
            </a:r>
            <a:r>
              <a:rPr lang="ko-KR" altLang="en-US" sz="1100" dirty="0"/>
              <a:t>에 맞는 </a:t>
            </a:r>
            <a:r>
              <a:rPr lang="en-US" altLang="ko-KR" sz="1100" dirty="0"/>
              <a:t>image</a:t>
            </a:r>
            <a:r>
              <a:rPr lang="ko-KR" altLang="en-US" sz="1100" dirty="0"/>
              <a:t>를 넣고 </a:t>
            </a:r>
            <a:r>
              <a:rPr lang="en-US" altLang="ko-KR" sz="1100" dirty="0"/>
              <a:t>border-radius</a:t>
            </a:r>
            <a:r>
              <a:rPr lang="ko-KR" altLang="en-US" sz="1100" dirty="0"/>
              <a:t>를 주어 동그란 원의 형태로 만듦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en-US" altLang="ko-KR" sz="1100" dirty="0"/>
              <a:t>- contents</a:t>
            </a:r>
            <a:r>
              <a:rPr lang="ko-KR" altLang="en-US" sz="1100" dirty="0"/>
              <a:t>를 </a:t>
            </a:r>
            <a:r>
              <a:rPr lang="en-US" altLang="ko-KR" sz="1100" dirty="0"/>
              <a:t>swipe </a:t>
            </a:r>
            <a:r>
              <a:rPr lang="ko-KR" altLang="en-US" sz="1100" dirty="0"/>
              <a:t>하며 넘겨 볼 수 있음</a:t>
            </a:r>
            <a:r>
              <a:rPr lang="en-US" altLang="ko-KR" sz="1100" dirty="0"/>
              <a:t>. </a:t>
            </a:r>
          </a:p>
          <a:p>
            <a:r>
              <a:rPr lang="en-US" altLang="ko-KR" sz="1100" dirty="0"/>
              <a:t>&lt;p&gt; </a:t>
            </a:r>
            <a:r>
              <a:rPr lang="ko-KR" altLang="en-US" sz="1100" dirty="0"/>
              <a:t>상세 설명</a:t>
            </a:r>
            <a:endParaRPr lang="en-US" altLang="ko-KR" sz="1100" dirty="0"/>
          </a:p>
          <a:p>
            <a:endParaRPr lang="ko-KR" altLang="en-US" sz="11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D746ED-76D4-4E80-538B-79534D0294DB}"/>
              </a:ext>
            </a:extLst>
          </p:cNvPr>
          <p:cNvSpPr/>
          <p:nvPr/>
        </p:nvSpPr>
        <p:spPr>
          <a:xfrm>
            <a:off x="8528180" y="5436815"/>
            <a:ext cx="182258" cy="208188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C66989-982A-24B4-615E-B22440532A91}"/>
              </a:ext>
            </a:extLst>
          </p:cNvPr>
          <p:cNvSpPr/>
          <p:nvPr/>
        </p:nvSpPr>
        <p:spPr>
          <a:xfrm>
            <a:off x="9644621" y="5258361"/>
            <a:ext cx="2268044" cy="11704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55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 URL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: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  <a:hlinkClick r:id="rId2"/>
              </a:rPr>
              <a:t>https://www.aquaplanet.co.kr/jeju/index.do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)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Light" panose="02020403020101020101" pitchFamily="18" charset="-127"/>
              <a:ea typeface="경기천년제목 Light" panose="02020403020101020101" pitchFamily="18" charset="-127"/>
              <a:cs typeface="Cascadia Code SemiLight" panose="020B0609020000020004" pitchFamily="49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439747" y="3244334"/>
            <a:ext cx="806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9741161" y="5737598"/>
            <a:ext cx="146490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000" dirty="0"/>
              <a:t>(4) Scroll </a:t>
            </a:r>
            <a:r>
              <a:rPr lang="ko-KR" altLang="en-US" sz="1000" dirty="0"/>
              <a:t>유도 아이템</a:t>
            </a:r>
            <a:endParaRPr lang="en-US" altLang="ko-KR" sz="1000" dirty="0"/>
          </a:p>
        </p:txBody>
      </p:sp>
      <p:sp>
        <p:nvSpPr>
          <p:cNvPr id="36" name="제목 99"/>
          <p:cNvSpPr txBox="1">
            <a:spLocks/>
          </p:cNvSpPr>
          <p:nvPr/>
        </p:nvSpPr>
        <p:spPr>
          <a:xfrm>
            <a:off x="299454" y="899508"/>
            <a:ext cx="11633897" cy="5781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pic>
        <p:nvPicPr>
          <p:cNvPr id="38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7" y="1800924"/>
            <a:ext cx="8930791" cy="4245368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517406" y="1834900"/>
            <a:ext cx="134389" cy="14319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0" name="타원 39"/>
          <p:cNvSpPr/>
          <p:nvPr/>
        </p:nvSpPr>
        <p:spPr>
          <a:xfrm>
            <a:off x="517772" y="2136710"/>
            <a:ext cx="154032" cy="15862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41" name="오른쪽 대괄호 40"/>
          <p:cNvSpPr/>
          <p:nvPr/>
        </p:nvSpPr>
        <p:spPr>
          <a:xfrm>
            <a:off x="9093980" y="1800923"/>
            <a:ext cx="199310" cy="550391"/>
          </a:xfrm>
          <a:prstGeom prst="rightBracke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2"/>
            <a:endCxn id="46" idx="1"/>
          </p:cNvCxnSpPr>
          <p:nvPr/>
        </p:nvCxnSpPr>
        <p:spPr>
          <a:xfrm>
            <a:off x="9293290" y="2076119"/>
            <a:ext cx="372017" cy="4469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9665307" y="1756432"/>
            <a:ext cx="2247925" cy="797759"/>
            <a:chOff x="9644893" y="1754680"/>
            <a:chExt cx="2438250" cy="766231"/>
          </a:xfrm>
        </p:grpSpPr>
        <p:sp>
          <p:nvSpPr>
            <p:cNvPr id="45" name="직사각형 44"/>
            <p:cNvSpPr/>
            <p:nvPr/>
          </p:nvSpPr>
          <p:spPr>
            <a:xfrm>
              <a:off x="9657184" y="1754680"/>
              <a:ext cx="2425959" cy="766231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644893" y="1802448"/>
              <a:ext cx="2389063" cy="6044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000" dirty="0"/>
                <a:t>홈페이지 전체 </a:t>
              </a:r>
              <a:r>
                <a:rPr lang="en-US" altLang="ko-KR" sz="1000" dirty="0"/>
                <a:t>navigation </a:t>
              </a:r>
              <a:r>
                <a:rPr lang="en-US" altLang="ko-KR" sz="1200" dirty="0"/>
                <a:t>bar</a:t>
              </a:r>
            </a:p>
            <a:p>
              <a:endParaRPr lang="en-US" altLang="ko-KR" sz="800" dirty="0"/>
            </a:p>
            <a:p>
              <a:r>
                <a:rPr lang="en-US" altLang="ko-KR" sz="1000" dirty="0"/>
                <a:t>     </a:t>
              </a:r>
              <a:r>
                <a:rPr lang="ko-KR" altLang="en-US" sz="1000" dirty="0"/>
                <a:t>① </a:t>
              </a:r>
              <a:r>
                <a:rPr lang="ko-KR" altLang="en-US" sz="1000" dirty="0" err="1"/>
                <a:t>최상단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bar</a:t>
              </a:r>
            </a:p>
            <a:p>
              <a:r>
                <a:rPr lang="ko-KR" altLang="en-US" sz="1000" dirty="0"/>
                <a:t>     ② </a:t>
              </a:r>
              <a:r>
                <a:rPr lang="en-US" altLang="ko-KR" sz="1000" dirty="0"/>
                <a:t>main </a:t>
              </a:r>
              <a:r>
                <a:rPr lang="en-US" altLang="ko-KR" sz="1000" dirty="0" err="1"/>
                <a:t>navbar</a:t>
              </a:r>
              <a:endParaRPr lang="en-US" altLang="ko-KR" sz="1000" dirty="0"/>
            </a:p>
          </p:txBody>
        </p:sp>
      </p:grpSp>
      <p:cxnSp>
        <p:nvCxnSpPr>
          <p:cNvPr id="47" name="직선 화살표 연결선 46"/>
          <p:cNvCxnSpPr>
            <a:stCxn id="49" idx="3"/>
            <a:endCxn id="52" idx="1"/>
          </p:cNvCxnSpPr>
          <p:nvPr/>
        </p:nvCxnSpPr>
        <p:spPr>
          <a:xfrm>
            <a:off x="9377338" y="3728533"/>
            <a:ext cx="320321" cy="7601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9084649" y="2550224"/>
            <a:ext cx="292689" cy="2356618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9697659" y="3050268"/>
            <a:ext cx="2234549" cy="1339054"/>
            <a:chOff x="9722498" y="3408185"/>
            <a:chExt cx="2002839" cy="398934"/>
          </a:xfrm>
        </p:grpSpPr>
        <p:sp>
          <p:nvSpPr>
            <p:cNvPr id="51" name="직사각형 50"/>
            <p:cNvSpPr/>
            <p:nvPr/>
          </p:nvSpPr>
          <p:spPr>
            <a:xfrm>
              <a:off x="9722498" y="3408185"/>
              <a:ext cx="2002839" cy="36579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722498" y="3458684"/>
              <a:ext cx="1956834" cy="3484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en-US" altLang="ko-KR" sz="1000" dirty="0"/>
                <a:t>(2) </a:t>
              </a:r>
              <a:r>
                <a:rPr lang="ko-KR" altLang="en-US" sz="1000" dirty="0"/>
                <a:t>홈페이지 오른쪽의 </a:t>
              </a:r>
              <a:r>
                <a:rPr lang="en-US" altLang="ko-KR" sz="1000" dirty="0"/>
                <a:t>side bar</a:t>
              </a:r>
            </a:p>
            <a:p>
              <a:r>
                <a:rPr lang="en-US" altLang="ko-KR" sz="1000" dirty="0"/>
                <a:t>    (2-1) </a:t>
              </a:r>
              <a:r>
                <a:rPr lang="ko-KR" altLang="en-US" sz="1000" dirty="0"/>
                <a:t>이벤트 창</a:t>
              </a:r>
              <a:endParaRPr lang="en-US" altLang="ko-KR" sz="1000" dirty="0"/>
            </a:p>
            <a:p>
              <a:r>
                <a:rPr lang="en-US" altLang="ko-KR" sz="1000" dirty="0"/>
                <a:t>    (2-2) </a:t>
              </a:r>
              <a:r>
                <a:rPr lang="ko-KR" altLang="en-US" sz="1000" dirty="0"/>
                <a:t>가이드 맵</a:t>
              </a:r>
              <a:endParaRPr lang="en-US" altLang="ko-KR" sz="1000" dirty="0"/>
            </a:p>
            <a:p>
              <a:r>
                <a:rPr lang="en-US" altLang="ko-KR" sz="1000" dirty="0"/>
                <a:t>    (2-3) </a:t>
              </a:r>
              <a:r>
                <a:rPr lang="ko-KR" altLang="en-US" sz="1000" dirty="0" err="1"/>
                <a:t>아쿠아플라넷</a:t>
              </a:r>
              <a:r>
                <a:rPr lang="ko-KR" altLang="en-US" sz="1000" dirty="0"/>
                <a:t> 유튜브</a:t>
              </a:r>
              <a:r>
                <a:rPr lang="en-US" altLang="ko-KR" sz="1000" dirty="0"/>
                <a:t>( </a:t>
              </a:r>
              <a:r>
                <a:rPr lang="ko-KR" altLang="en-US" sz="1000" dirty="0" err="1"/>
                <a:t>새창열림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)</a:t>
              </a:r>
            </a:p>
            <a:p>
              <a:r>
                <a:rPr lang="en-US" altLang="ko-KR" sz="1000" dirty="0"/>
                <a:t>    (2-4) </a:t>
              </a:r>
              <a:r>
                <a:rPr lang="ko-KR" altLang="en-US" sz="1000" dirty="0"/>
                <a:t>프로그램 </a:t>
              </a:r>
              <a:endParaRPr lang="en-US" altLang="ko-KR" sz="1000" dirty="0"/>
            </a:p>
            <a:p>
              <a:endParaRPr lang="en-US" altLang="ko-KR" sz="1000" dirty="0"/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9741160" y="5685078"/>
            <a:ext cx="1464905" cy="36121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439229" y="3613666"/>
            <a:ext cx="491584" cy="669344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9753927" y="4769207"/>
            <a:ext cx="2189592" cy="6985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9749343" y="4948713"/>
            <a:ext cx="2159531" cy="40011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en-US" altLang="ko-KR" sz="1000" dirty="0"/>
              <a:t>(3) Main Homepage</a:t>
            </a:r>
            <a:r>
              <a:rPr lang="ko-KR" altLang="en-US" sz="1000" dirty="0"/>
              <a:t>의 </a:t>
            </a:r>
            <a:r>
              <a:rPr lang="en-US" altLang="ko-KR" sz="1000" dirty="0" err="1"/>
              <a:t>navbar</a:t>
            </a:r>
            <a:endParaRPr lang="en-US" altLang="ko-KR" sz="1000" dirty="0"/>
          </a:p>
          <a:p>
            <a:r>
              <a:rPr lang="ko-KR" altLang="en-US" sz="1000" dirty="0" err="1"/>
              <a:t>눈금자</a:t>
            </a:r>
            <a:r>
              <a:rPr lang="ko-KR" altLang="en-US" sz="1000" dirty="0"/>
              <a:t> 형식</a:t>
            </a:r>
            <a:endParaRPr lang="en-US" altLang="ko-KR" sz="1000" dirty="0"/>
          </a:p>
        </p:txBody>
      </p:sp>
      <p:cxnSp>
        <p:nvCxnSpPr>
          <p:cNvPr id="58" name="꺾인 연결선 57"/>
          <p:cNvCxnSpPr>
            <a:endCxn id="56" idx="1"/>
          </p:cNvCxnSpPr>
          <p:nvPr/>
        </p:nvCxnSpPr>
        <p:spPr>
          <a:xfrm>
            <a:off x="958806" y="4179665"/>
            <a:ext cx="8790537" cy="96910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4631881" y="5609688"/>
            <a:ext cx="561652" cy="397819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>
            <a:stCxn id="60" idx="3"/>
          </p:cNvCxnSpPr>
          <p:nvPr/>
        </p:nvCxnSpPr>
        <p:spPr>
          <a:xfrm>
            <a:off x="5193533" y="5808598"/>
            <a:ext cx="4521886" cy="3620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99"/>
          <p:cNvSpPr txBox="1">
            <a:spLocks/>
          </p:cNvSpPr>
          <p:nvPr/>
        </p:nvSpPr>
        <p:spPr>
          <a:xfrm>
            <a:off x="366763" y="898617"/>
            <a:ext cx="11559468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39229" y="1252424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1st Layout(scroll :0)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09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(plane B) –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오설록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 URL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: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  <a:hlinkClick r:id="rId2"/>
              </a:rPr>
              <a:t>https://www.osulloc.com/kr/ko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 ) 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Light" panose="02020403020101020101" pitchFamily="18" charset="-127"/>
              <a:ea typeface="경기천년제목 Light" panose="02020403020101020101" pitchFamily="18" charset="-127"/>
              <a:cs typeface="Cascadia Code SemiLight" panose="020B0609020000020004" pitchFamily="49" charset="0"/>
            </a:endParaRPr>
          </a:p>
        </p:txBody>
      </p:sp>
      <p:sp>
        <p:nvSpPr>
          <p:cNvPr id="36" name="제목 99"/>
          <p:cNvSpPr txBox="1">
            <a:spLocks/>
          </p:cNvSpPr>
          <p:nvPr/>
        </p:nvSpPr>
        <p:spPr>
          <a:xfrm>
            <a:off x="299454" y="899508"/>
            <a:ext cx="11633897" cy="5781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pic>
        <p:nvPicPr>
          <p:cNvPr id="38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378" y="1796095"/>
            <a:ext cx="4878833" cy="2434292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553214" y="2011541"/>
            <a:ext cx="154032" cy="15862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cxnSp>
        <p:nvCxnSpPr>
          <p:cNvPr id="42" name="직선 화살표 연결선 41"/>
          <p:cNvCxnSpPr>
            <a:cxnSpLocks/>
            <a:stCxn id="45" idx="1"/>
            <a:endCxn id="27" idx="2"/>
          </p:cNvCxnSpPr>
          <p:nvPr/>
        </p:nvCxnSpPr>
        <p:spPr>
          <a:xfrm rot="10800000">
            <a:off x="5385419" y="3160721"/>
            <a:ext cx="1738013" cy="1982756"/>
          </a:xfrm>
          <a:prstGeom prst="bentConnector3">
            <a:avLst>
              <a:gd name="adj1" fmla="val 133213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cxnSpLocks/>
            <a:stCxn id="23" idx="0"/>
            <a:endCxn id="38" idx="2"/>
          </p:cNvCxnSpPr>
          <p:nvPr/>
        </p:nvCxnSpPr>
        <p:spPr>
          <a:xfrm rot="5400000" flipH="1" flipV="1">
            <a:off x="2084827" y="3832797"/>
            <a:ext cx="401377" cy="119655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553214" y="4614571"/>
            <a:ext cx="2249885" cy="4922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제목 99"/>
          <p:cNvSpPr txBox="1">
            <a:spLocks/>
          </p:cNvSpPr>
          <p:nvPr/>
        </p:nvSpPr>
        <p:spPr>
          <a:xfrm>
            <a:off x="439229" y="898618"/>
            <a:ext cx="11559468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2" name="직사각형 1"/>
          <p:cNvSpPr/>
          <p:nvPr/>
        </p:nvSpPr>
        <p:spPr>
          <a:xfrm>
            <a:off x="5631879" y="2142013"/>
            <a:ext cx="5743693" cy="392959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563036" y="1799166"/>
            <a:ext cx="144210" cy="14472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553214" y="4631764"/>
            <a:ext cx="22680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Contents</a:t>
            </a:r>
            <a:r>
              <a:rPr lang="ko-KR" altLang="en-US" sz="1100" dirty="0"/>
              <a:t>을 담은 </a:t>
            </a:r>
            <a:r>
              <a:rPr lang="en-US" altLang="ko-KR" sz="1100" dirty="0"/>
              <a:t>box</a:t>
            </a:r>
            <a:r>
              <a:rPr lang="ko-KR" altLang="en-US" sz="1100" dirty="0"/>
              <a:t>를 </a:t>
            </a:r>
            <a:r>
              <a:rPr lang="en-US" altLang="ko-KR" sz="1100" dirty="0"/>
              <a:t>grid</a:t>
            </a:r>
            <a:r>
              <a:rPr lang="ko-KR" altLang="en-US" sz="1100" dirty="0"/>
              <a:t>를 이용해 예쁘게 정리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358237-F917-3B54-C411-EE7CCD490A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081" y="1798521"/>
            <a:ext cx="5748555" cy="7906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77CC09-8A74-14DB-2799-8268F6547B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081" y="2810600"/>
            <a:ext cx="5746492" cy="1747891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7123431" y="4847207"/>
            <a:ext cx="2748357" cy="592540"/>
            <a:chOff x="16850452" y="2091697"/>
            <a:chExt cx="2643705" cy="766231"/>
          </a:xfrm>
        </p:grpSpPr>
        <p:sp>
          <p:nvSpPr>
            <p:cNvPr id="45" name="직사각형 44"/>
            <p:cNvSpPr/>
            <p:nvPr/>
          </p:nvSpPr>
          <p:spPr>
            <a:xfrm>
              <a:off x="16850452" y="2091697"/>
              <a:ext cx="2425959" cy="766231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7105093" y="2197637"/>
              <a:ext cx="2389064" cy="2519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 dirty="0"/>
                <a:t>(1) Navigation bar</a:t>
              </a:r>
            </a:p>
            <a:p>
              <a:r>
                <a:rPr lang="en-US" altLang="ko-KR" sz="1200" dirty="0"/>
                <a:t>(2) Navigation bar -hover</a:t>
              </a:r>
            </a:p>
          </p:txBody>
        </p:sp>
      </p:grpSp>
      <p:sp>
        <p:nvSpPr>
          <p:cNvPr id="27" name="오른쪽 대괄호 26">
            <a:extLst>
              <a:ext uri="{FF2B5EF4-FFF2-40B4-BE49-F238E27FC236}">
                <a16:creationId xmlns:a16="http://schemas.microsoft.com/office/drawing/2014/main" id="{4F7CABE8-11F9-AE67-1B03-8AC1C86EF6F3}"/>
              </a:ext>
            </a:extLst>
          </p:cNvPr>
          <p:cNvSpPr/>
          <p:nvPr/>
        </p:nvSpPr>
        <p:spPr>
          <a:xfrm rot="10800000">
            <a:off x="5385418" y="1796095"/>
            <a:ext cx="233566" cy="2729252"/>
          </a:xfrm>
          <a:prstGeom prst="rightBracke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383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(plane B) –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오설록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 URL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: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  <a:hlinkClick r:id="rId2"/>
              </a:rPr>
              <a:t>https://www.osulloc.com/kr/ko/brandstory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 ) 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Light" panose="02020403020101020101" pitchFamily="18" charset="-127"/>
              <a:ea typeface="경기천년제목 Light" panose="02020403020101020101" pitchFamily="18" charset="-127"/>
              <a:cs typeface="Cascadia Code SemiLight" panose="020B0609020000020004" pitchFamily="49" charset="0"/>
            </a:endParaRPr>
          </a:p>
        </p:txBody>
      </p:sp>
      <p:sp>
        <p:nvSpPr>
          <p:cNvPr id="36" name="제목 99"/>
          <p:cNvSpPr txBox="1">
            <a:spLocks/>
          </p:cNvSpPr>
          <p:nvPr/>
        </p:nvSpPr>
        <p:spPr>
          <a:xfrm>
            <a:off x="299454" y="899508"/>
            <a:ext cx="11633897" cy="5781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pic>
        <p:nvPicPr>
          <p:cNvPr id="38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377" y="1842391"/>
            <a:ext cx="5650314" cy="3763701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553214" y="2011541"/>
            <a:ext cx="154032" cy="15862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7" name="제목 99"/>
          <p:cNvSpPr txBox="1">
            <a:spLocks/>
          </p:cNvSpPr>
          <p:nvPr/>
        </p:nvSpPr>
        <p:spPr>
          <a:xfrm>
            <a:off x="439229" y="898618"/>
            <a:ext cx="11559468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39229" y="1251908"/>
            <a:ext cx="2276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오설록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onlineTea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shop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63036" y="1799166"/>
            <a:ext cx="144210" cy="14472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358237-F917-3B54-C411-EE7CCD490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7691" y="1842391"/>
            <a:ext cx="2583794" cy="48305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77CC09-8A74-14DB-2799-8268F6547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1485" y="1842391"/>
            <a:ext cx="2756280" cy="485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95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(contents) –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헬로키티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아일랜드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 URL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: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  <a:hlinkClick r:id="rId2"/>
              </a:rPr>
              <a:t>https://jacobce.cafe24.com/museum/index.html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) </a:t>
            </a:r>
            <a:endParaRPr lang="ko-KR" altLang="en-US" sz="13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430383" y="1075901"/>
            <a:ext cx="273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Homepage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양식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(main , sub) 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5" name="제목 99"/>
          <p:cNvSpPr txBox="1">
            <a:spLocks/>
          </p:cNvSpPr>
          <p:nvPr/>
        </p:nvSpPr>
        <p:spPr>
          <a:xfrm>
            <a:off x="299453" y="1075901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83" y="1414455"/>
            <a:ext cx="5229220" cy="26297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1" y="4044178"/>
            <a:ext cx="5270622" cy="25352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t="30033" r="-220" b="-300"/>
          <a:stretch/>
        </p:blipFill>
        <p:spPr>
          <a:xfrm>
            <a:off x="5790532" y="3605700"/>
            <a:ext cx="5947366" cy="29736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532" y="1414455"/>
            <a:ext cx="5947366" cy="23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85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(contents) –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헬로키티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아일랜드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 URL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: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  <a:hlinkClick r:id="rId2"/>
              </a:rPr>
              <a:t>https://jacobce.cafe24.com/museum/index.html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) </a:t>
            </a:r>
            <a:endParaRPr lang="ko-KR" altLang="en-US" sz="13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644685" y="1074478"/>
            <a:ext cx="7267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Homepage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양식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오시는 길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Online Shop(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관심상품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장바구니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최근 본 상품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5" name="제목 99"/>
          <p:cNvSpPr txBox="1">
            <a:spLocks/>
          </p:cNvSpPr>
          <p:nvPr/>
        </p:nvSpPr>
        <p:spPr>
          <a:xfrm>
            <a:off x="299453" y="1075901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3" r="6167"/>
          <a:stretch/>
        </p:blipFill>
        <p:spPr>
          <a:xfrm>
            <a:off x="1219407" y="1522819"/>
            <a:ext cx="4404049" cy="25213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8"/>
          <a:stretch/>
        </p:blipFill>
        <p:spPr>
          <a:xfrm>
            <a:off x="1219407" y="3966950"/>
            <a:ext cx="4655902" cy="25054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759" y="4131113"/>
            <a:ext cx="3017567" cy="26907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6" r="7192" b="11060"/>
          <a:stretch/>
        </p:blipFill>
        <p:spPr>
          <a:xfrm>
            <a:off x="6883015" y="1588893"/>
            <a:ext cx="4211084" cy="24734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5" t="6567" r="2485" b="863"/>
          <a:stretch/>
        </p:blipFill>
        <p:spPr>
          <a:xfrm>
            <a:off x="5875309" y="1588893"/>
            <a:ext cx="1007706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76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 URL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: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  <a:hlinkClick r:id="rId2"/>
              </a:rPr>
              <a:t>https://www.aquaplanet.co.kr/jeju/index.do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)</a:t>
            </a:r>
            <a:endParaRPr lang="ko-KR" altLang="en-US" sz="1300" dirty="0"/>
          </a:p>
        </p:txBody>
      </p:sp>
      <p:sp>
        <p:nvSpPr>
          <p:cNvPr id="22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448394" y="1267399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1st Layout(scroll :0)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4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94" y="1732136"/>
            <a:ext cx="4323111" cy="4330700"/>
          </a:xfrm>
          <a:prstGeom prst="rect">
            <a:avLst/>
          </a:prstGeom>
        </p:spPr>
      </p:pic>
      <p:sp>
        <p:nvSpPr>
          <p:cNvPr id="25" name="오른쪽 대괄호 24"/>
          <p:cNvSpPr/>
          <p:nvPr/>
        </p:nvSpPr>
        <p:spPr>
          <a:xfrm>
            <a:off x="4771505" y="1732136"/>
            <a:ext cx="213416" cy="4330700"/>
          </a:xfrm>
          <a:prstGeom prst="rightBracke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4984921" y="1556757"/>
            <a:ext cx="2651005" cy="829899"/>
            <a:chOff x="5041601" y="1071563"/>
            <a:chExt cx="2594325" cy="829899"/>
          </a:xfrm>
        </p:grpSpPr>
        <p:cxnSp>
          <p:nvCxnSpPr>
            <p:cNvPr id="27" name="직선 화살표 연결선 26"/>
            <p:cNvCxnSpPr>
              <a:endCxn id="29" idx="1"/>
            </p:cNvCxnSpPr>
            <p:nvPr/>
          </p:nvCxnSpPr>
          <p:spPr>
            <a:xfrm flipV="1">
              <a:off x="5041601" y="1486513"/>
              <a:ext cx="357732" cy="103704"/>
            </a:xfrm>
            <a:prstGeom prst="straightConnector1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/>
            <p:cNvGrpSpPr/>
            <p:nvPr/>
          </p:nvGrpSpPr>
          <p:grpSpPr>
            <a:xfrm>
              <a:off x="5399333" y="1071563"/>
              <a:ext cx="2236593" cy="829899"/>
              <a:chOff x="9657184" y="1754681"/>
              <a:chExt cx="2425959" cy="708601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9657184" y="1754681"/>
                <a:ext cx="2425959" cy="708601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9694080" y="1895412"/>
                <a:ext cx="2389063" cy="473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1000" dirty="0"/>
                  <a:t>(2) </a:t>
                </a:r>
                <a:r>
                  <a:rPr lang="ko-KR" altLang="en-US" sz="1000" dirty="0"/>
                  <a:t>홈페이지 오른쪽의 </a:t>
                </a:r>
                <a:r>
                  <a:rPr lang="en-US" altLang="ko-KR" sz="1000" dirty="0"/>
                  <a:t>side bar</a:t>
                </a:r>
                <a:r>
                  <a:rPr lang="ko-KR" altLang="en-US" sz="1000" dirty="0"/>
                  <a:t>에서</a:t>
                </a:r>
                <a:endParaRPr lang="en-US" altLang="ko-KR" sz="1000" dirty="0"/>
              </a:p>
              <a:p>
                <a:r>
                  <a:rPr lang="en-US" altLang="ko-KR" sz="1000" dirty="0"/>
                  <a:t> </a:t>
                </a:r>
                <a:r>
                  <a:rPr lang="ko-KR" altLang="en-US" sz="1000" dirty="0"/>
                  <a:t>이벤트 탭을 눌렀을 때</a:t>
                </a:r>
                <a:endParaRPr lang="en-US" altLang="ko-KR" sz="1000" dirty="0"/>
              </a:p>
              <a:p>
                <a:endParaRPr lang="en-US" altLang="ko-KR" sz="1000" dirty="0"/>
              </a:p>
            </p:txBody>
          </p:sp>
        </p:grp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03" y="2841521"/>
            <a:ext cx="6520428" cy="3260214"/>
          </a:xfrm>
          <a:prstGeom prst="rect">
            <a:avLst/>
          </a:prstGeom>
        </p:spPr>
      </p:pic>
      <p:sp>
        <p:nvSpPr>
          <p:cNvPr id="32" name="오른쪽 대괄호 31"/>
          <p:cNvSpPr/>
          <p:nvPr/>
        </p:nvSpPr>
        <p:spPr>
          <a:xfrm rot="16200000">
            <a:off x="8437943" y="-403977"/>
            <a:ext cx="213416" cy="6313297"/>
          </a:xfrm>
          <a:prstGeom prst="rightBracke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8764467" y="1017749"/>
            <a:ext cx="2407430" cy="1622143"/>
            <a:chOff x="5221711" y="747345"/>
            <a:chExt cx="2236594" cy="1237529"/>
          </a:xfrm>
        </p:grpSpPr>
        <p:cxnSp>
          <p:nvCxnSpPr>
            <p:cNvPr id="34" name="직선 화살표 연결선 33"/>
            <p:cNvCxnSpPr/>
            <p:nvPr/>
          </p:nvCxnSpPr>
          <p:spPr>
            <a:xfrm flipH="1" flipV="1">
              <a:off x="6223031" y="1582809"/>
              <a:ext cx="3679" cy="402065"/>
            </a:xfrm>
            <a:prstGeom prst="straightConnector1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/>
            <p:cNvGrpSpPr/>
            <p:nvPr/>
          </p:nvGrpSpPr>
          <p:grpSpPr>
            <a:xfrm>
              <a:off x="5221711" y="747345"/>
              <a:ext cx="2236594" cy="829899"/>
              <a:chOff x="9464519" y="1477850"/>
              <a:chExt cx="2425959" cy="708601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9464519" y="1477850"/>
                <a:ext cx="2425959" cy="708601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464519" y="1515183"/>
                <a:ext cx="2389063" cy="6615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1000" dirty="0"/>
                  <a:t>(2-1) </a:t>
                </a:r>
                <a:r>
                  <a:rPr lang="ko-KR" altLang="en-US" sz="1000" dirty="0"/>
                  <a:t>이벤트 탭 누른 상태에서 전체 이벤트 보기를 클릭 했을 경우 화면 전체로 창이 확대되면서 내용이 보여짐</a:t>
                </a:r>
                <a:r>
                  <a:rPr lang="en-US" altLang="ko-KR" sz="1000" dirty="0"/>
                  <a:t>.</a:t>
                </a:r>
              </a:p>
              <a:p>
                <a:endParaRPr lang="en-US" altLang="ko-KR" sz="1000" dirty="0"/>
              </a:p>
              <a:p>
                <a:r>
                  <a:rPr lang="ko-KR" altLang="en-US" sz="1000" dirty="0"/>
                  <a:t>각 </a:t>
                </a:r>
                <a:r>
                  <a:rPr lang="en-US" altLang="ko-KR" sz="1000" dirty="0"/>
                  <a:t>content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card</a:t>
                </a:r>
                <a:r>
                  <a:rPr lang="ko-KR" altLang="en-US" sz="1000" dirty="0"/>
                  <a:t>에 </a:t>
                </a:r>
                <a:r>
                  <a:rPr lang="en-US" altLang="ko-KR" sz="1000" dirty="0"/>
                  <a:t>hover</a:t>
                </a:r>
                <a:r>
                  <a:rPr lang="ko-KR" altLang="en-US" sz="1000" dirty="0"/>
                  <a:t>했을 경우 자세히 보기가 나옴</a:t>
                </a:r>
                <a:endParaRPr lang="en-US" altLang="ko-KR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9759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 URL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: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  <a:hlinkClick r:id="rId2"/>
              </a:rPr>
              <a:t>https://www.aquaplanet.co.kr/jeju/index.do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)</a:t>
            </a:r>
            <a:endParaRPr lang="ko-KR" altLang="en-US" sz="1300" dirty="0"/>
          </a:p>
        </p:txBody>
      </p:sp>
      <p:sp>
        <p:nvSpPr>
          <p:cNvPr id="29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383390" y="838397"/>
            <a:ext cx="2023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2ed Layout(scroll :1)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1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0" y="1294762"/>
            <a:ext cx="7597750" cy="3794916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408922" y="4450701"/>
            <a:ext cx="5327780" cy="1635309"/>
            <a:chOff x="264868" y="2892983"/>
            <a:chExt cx="5379146" cy="1681767"/>
          </a:xfrm>
        </p:grpSpPr>
        <p:sp>
          <p:nvSpPr>
            <p:cNvPr id="33" name="오른쪽 대괄호 32"/>
            <p:cNvSpPr/>
            <p:nvPr/>
          </p:nvSpPr>
          <p:spPr>
            <a:xfrm rot="5400000">
              <a:off x="2847734" y="310117"/>
              <a:ext cx="213414" cy="5379146"/>
            </a:xfrm>
            <a:prstGeom prst="rightBracke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817483" y="3106397"/>
              <a:ext cx="4293260" cy="1468353"/>
              <a:chOff x="4774768" y="-403250"/>
              <a:chExt cx="2202577" cy="1468353"/>
            </a:xfrm>
          </p:grpSpPr>
          <p:cxnSp>
            <p:nvCxnSpPr>
              <p:cNvPr id="35" name="직선 화살표 연결선 34"/>
              <p:cNvCxnSpPr>
                <a:stCxn id="33" idx="2"/>
                <a:endCxn id="37" idx="0"/>
              </p:cNvCxnSpPr>
              <p:nvPr/>
            </p:nvCxnSpPr>
            <p:spPr>
              <a:xfrm>
                <a:off x="5871094" y="-403250"/>
                <a:ext cx="4963" cy="638454"/>
              </a:xfrm>
              <a:prstGeom prst="straightConnector1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/>
              <p:cNvGrpSpPr/>
              <p:nvPr/>
            </p:nvGrpSpPr>
            <p:grpSpPr>
              <a:xfrm>
                <a:off x="4774768" y="235204"/>
                <a:ext cx="2202577" cy="829899"/>
                <a:chOff x="8979739" y="1040564"/>
                <a:chExt cx="2389063" cy="708601"/>
              </a:xfrm>
            </p:grpSpPr>
            <p:sp>
              <p:nvSpPr>
                <p:cNvPr id="37" name="직사각형 36"/>
                <p:cNvSpPr/>
                <p:nvPr/>
              </p:nvSpPr>
              <p:spPr>
                <a:xfrm>
                  <a:off x="8979739" y="1040564"/>
                  <a:ext cx="2389063" cy="708601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8979739" y="1165072"/>
                  <a:ext cx="2389063" cy="4730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en-US" altLang="ko-KR" sz="1000" dirty="0"/>
                    <a:t>(6) </a:t>
                  </a:r>
                  <a:r>
                    <a:rPr lang="ko-KR" altLang="en-US" sz="1000" dirty="0"/>
                    <a:t>프로그램을 카드로 가로 배열한 다음 각각의 카드에 </a:t>
                  </a:r>
                  <a:r>
                    <a:rPr lang="ko-KR" altLang="en-US" sz="1000" dirty="0" err="1"/>
                    <a:t>호버할</a:t>
                  </a:r>
                  <a:r>
                    <a:rPr lang="ko-KR" altLang="en-US" sz="1000" dirty="0"/>
                    <a:t> 경우 해당 카드가 가로로 확장하며 자세한 설명과 자세히 보기 버튼이 생성</a:t>
                  </a:r>
                  <a:r>
                    <a:rPr lang="en-US" altLang="ko-KR" sz="1000" dirty="0"/>
                    <a:t>. Background </a:t>
                  </a:r>
                  <a:r>
                    <a:rPr lang="ko-KR" altLang="en-US" sz="1000" dirty="0"/>
                    <a:t>또한 색상이 변경 </a:t>
                  </a:r>
                  <a:endParaRPr lang="en-US" altLang="ko-KR" sz="1000" dirty="0"/>
                </a:p>
              </p:txBody>
            </p:sp>
          </p:grpSp>
        </p:grpSp>
      </p:grpSp>
      <p:grpSp>
        <p:nvGrpSpPr>
          <p:cNvPr id="39" name="그룹 38"/>
          <p:cNvGrpSpPr/>
          <p:nvPr/>
        </p:nvGrpSpPr>
        <p:grpSpPr>
          <a:xfrm>
            <a:off x="7981140" y="1296941"/>
            <a:ext cx="3889092" cy="3760251"/>
            <a:chOff x="5138842" y="1288254"/>
            <a:chExt cx="5353922" cy="1696781"/>
          </a:xfrm>
        </p:grpSpPr>
        <p:sp>
          <p:nvSpPr>
            <p:cNvPr id="40" name="오른쪽 대괄호 39"/>
            <p:cNvSpPr/>
            <p:nvPr/>
          </p:nvSpPr>
          <p:spPr>
            <a:xfrm>
              <a:off x="5138842" y="1288254"/>
              <a:ext cx="200747" cy="1696781"/>
            </a:xfrm>
            <a:prstGeom prst="rightBracke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5352259" y="1812057"/>
              <a:ext cx="5140505" cy="529846"/>
              <a:chOff x="4491974" y="57915"/>
              <a:chExt cx="2972106" cy="529846"/>
            </a:xfrm>
          </p:grpSpPr>
          <p:cxnSp>
            <p:nvCxnSpPr>
              <p:cNvPr id="42" name="직선 화살표 연결선 41"/>
              <p:cNvCxnSpPr/>
              <p:nvPr/>
            </p:nvCxnSpPr>
            <p:spPr>
              <a:xfrm>
                <a:off x="4491974" y="312592"/>
                <a:ext cx="745752" cy="10248"/>
              </a:xfrm>
              <a:prstGeom prst="straightConnector1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그룹 43"/>
              <p:cNvGrpSpPr/>
              <p:nvPr/>
            </p:nvGrpSpPr>
            <p:grpSpPr>
              <a:xfrm>
                <a:off x="5234729" y="57915"/>
                <a:ext cx="2229351" cy="529846"/>
                <a:chOff x="9478640" y="889188"/>
                <a:chExt cx="2418103" cy="45240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>
                  <a:off x="9478640" y="889188"/>
                  <a:ext cx="2369791" cy="452404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9507680" y="1023164"/>
                  <a:ext cx="2389063" cy="1541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en-US" altLang="ko-KR" sz="1000" dirty="0"/>
                    <a:t>(5) 1</a:t>
                  </a:r>
                  <a:r>
                    <a:rPr lang="en-US" altLang="ko-KR" sz="1000" baseline="30000" dirty="0"/>
                    <a:t>st</a:t>
                  </a:r>
                  <a:r>
                    <a:rPr lang="en-US" altLang="ko-KR" sz="1000" dirty="0"/>
                    <a:t> main </a:t>
                  </a:r>
                  <a:r>
                    <a:rPr lang="ko-KR" altLang="en-US" sz="1000" dirty="0"/>
                    <a:t>화면에서 스크롤을 하면 해당 화면</a:t>
                  </a:r>
                  <a:r>
                    <a:rPr lang="en-US" altLang="ko-KR" sz="1000" dirty="0"/>
                    <a:t>( main</a:t>
                  </a:r>
                  <a:r>
                    <a:rPr lang="ko-KR" altLang="en-US" sz="1000" dirty="0"/>
                    <a:t>에서 다음 </a:t>
                  </a:r>
                  <a:r>
                    <a:rPr lang="en-US" altLang="ko-KR" sz="1000" dirty="0"/>
                    <a:t>)</a:t>
                  </a:r>
                  <a:r>
                    <a:rPr lang="ko-KR" altLang="en-US" sz="1000" dirty="0"/>
                    <a:t>이 자리를 가득 채움</a:t>
                  </a:r>
                  <a:r>
                    <a:rPr lang="en-US" altLang="ko-KR" sz="1000" dirty="0"/>
                    <a:t>.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83049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 URL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: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  <a:hlinkClick r:id="rId2"/>
              </a:rPr>
              <a:t>https://www.aquaplanet.co.kr/jeju/index.do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)</a:t>
            </a:r>
            <a:endParaRPr lang="ko-KR" altLang="en-US" sz="13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383390" y="1462395"/>
            <a:ext cx="2059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3ed Layout(scroll :2)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47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0" y="1900121"/>
            <a:ext cx="7597750" cy="3779089"/>
          </a:xfrm>
          <a:prstGeom prst="rect">
            <a:avLst/>
          </a:prstGeom>
        </p:spPr>
      </p:pic>
      <p:sp>
        <p:nvSpPr>
          <p:cNvPr id="49" name="오른쪽 대괄호 48"/>
          <p:cNvSpPr/>
          <p:nvPr/>
        </p:nvSpPr>
        <p:spPr>
          <a:xfrm>
            <a:off x="5879946" y="3281621"/>
            <a:ext cx="203145" cy="1670860"/>
          </a:xfrm>
          <a:prstGeom prst="rightBracke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49" idx="2"/>
            <a:endCxn id="52" idx="1"/>
          </p:cNvCxnSpPr>
          <p:nvPr/>
        </p:nvCxnSpPr>
        <p:spPr>
          <a:xfrm flipV="1">
            <a:off x="6083091" y="3708900"/>
            <a:ext cx="2252779" cy="40815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318516" y="3275826"/>
            <a:ext cx="3596946" cy="8412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8335870" y="3585789"/>
            <a:ext cx="362619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000" dirty="0"/>
              <a:t>(6) </a:t>
            </a:r>
            <a:r>
              <a:rPr lang="ko-KR" altLang="en-US" sz="1000" dirty="0"/>
              <a:t>운영시간 및 이용요금 박스 만들기</a:t>
            </a:r>
            <a:endParaRPr lang="en-US" altLang="ko-KR" sz="1000" dirty="0"/>
          </a:p>
        </p:txBody>
      </p:sp>
      <p:sp>
        <p:nvSpPr>
          <p:cNvPr id="53" name="직사각형 52"/>
          <p:cNvSpPr/>
          <p:nvPr/>
        </p:nvSpPr>
        <p:spPr>
          <a:xfrm>
            <a:off x="4562463" y="2315310"/>
            <a:ext cx="2560320" cy="781396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 flipV="1">
            <a:off x="7122783" y="2494747"/>
            <a:ext cx="1195733" cy="17854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8318516" y="2074133"/>
            <a:ext cx="3596946" cy="8412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90639" y="2371634"/>
            <a:ext cx="371666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000" dirty="0"/>
              <a:t>(5) Layout Title – Title</a:t>
            </a:r>
            <a:r>
              <a:rPr lang="ko-KR" altLang="en-US" sz="1000" dirty="0"/>
              <a:t>을 큰 글씨로 넣고 밑에 부연 설명 첨부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196079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 URL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: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  <a:hlinkClick r:id="rId2"/>
              </a:rPr>
              <a:t>https://www.aquaplanet.co.kr/jeju/index.do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)</a:t>
            </a:r>
            <a:endParaRPr lang="ko-KR" altLang="en-US" sz="1300" dirty="0"/>
          </a:p>
        </p:txBody>
      </p:sp>
      <p:sp>
        <p:nvSpPr>
          <p:cNvPr id="22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448394" y="1267399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1st Layout(scroll :0)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4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94" y="1732136"/>
            <a:ext cx="4323111" cy="4330700"/>
          </a:xfrm>
          <a:prstGeom prst="rect">
            <a:avLst/>
          </a:prstGeom>
        </p:spPr>
      </p:pic>
      <p:sp>
        <p:nvSpPr>
          <p:cNvPr id="25" name="오른쪽 대괄호 24"/>
          <p:cNvSpPr/>
          <p:nvPr/>
        </p:nvSpPr>
        <p:spPr>
          <a:xfrm>
            <a:off x="4771505" y="1732136"/>
            <a:ext cx="213416" cy="4330700"/>
          </a:xfrm>
          <a:prstGeom prst="rightBracke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4984921" y="1556757"/>
            <a:ext cx="2651005" cy="829899"/>
            <a:chOff x="5041601" y="1071563"/>
            <a:chExt cx="2594325" cy="829899"/>
          </a:xfrm>
        </p:grpSpPr>
        <p:cxnSp>
          <p:nvCxnSpPr>
            <p:cNvPr id="27" name="직선 화살표 연결선 26"/>
            <p:cNvCxnSpPr>
              <a:endCxn id="29" idx="1"/>
            </p:cNvCxnSpPr>
            <p:nvPr/>
          </p:nvCxnSpPr>
          <p:spPr>
            <a:xfrm flipV="1">
              <a:off x="5041601" y="1486513"/>
              <a:ext cx="357732" cy="103704"/>
            </a:xfrm>
            <a:prstGeom prst="straightConnector1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/>
            <p:cNvGrpSpPr/>
            <p:nvPr/>
          </p:nvGrpSpPr>
          <p:grpSpPr>
            <a:xfrm>
              <a:off x="5399333" y="1071563"/>
              <a:ext cx="2236593" cy="829899"/>
              <a:chOff x="9657184" y="1754681"/>
              <a:chExt cx="2425959" cy="708601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9657184" y="1754681"/>
                <a:ext cx="2425959" cy="708601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9694080" y="1895412"/>
                <a:ext cx="2389063" cy="473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1000" dirty="0"/>
                  <a:t>(2) </a:t>
                </a:r>
                <a:r>
                  <a:rPr lang="ko-KR" altLang="en-US" sz="1000" dirty="0"/>
                  <a:t>홈페이지 오른쪽의 </a:t>
                </a:r>
                <a:r>
                  <a:rPr lang="en-US" altLang="ko-KR" sz="1000" dirty="0"/>
                  <a:t>side bar</a:t>
                </a:r>
                <a:r>
                  <a:rPr lang="ko-KR" altLang="en-US" sz="1000" dirty="0"/>
                  <a:t>에서</a:t>
                </a:r>
                <a:endParaRPr lang="en-US" altLang="ko-KR" sz="1000" dirty="0"/>
              </a:p>
              <a:p>
                <a:r>
                  <a:rPr lang="en-US" altLang="ko-KR" sz="1000" dirty="0"/>
                  <a:t> </a:t>
                </a:r>
                <a:r>
                  <a:rPr lang="ko-KR" altLang="en-US" sz="1000" dirty="0"/>
                  <a:t>이벤트 탭을 눌렀을 때</a:t>
                </a:r>
                <a:endParaRPr lang="en-US" altLang="ko-KR" sz="1000" dirty="0"/>
              </a:p>
              <a:p>
                <a:endParaRPr lang="en-US" altLang="ko-KR" sz="1000" dirty="0"/>
              </a:p>
            </p:txBody>
          </p:sp>
        </p:grp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03" y="2841521"/>
            <a:ext cx="6520428" cy="3260214"/>
          </a:xfrm>
          <a:prstGeom prst="rect">
            <a:avLst/>
          </a:prstGeom>
        </p:spPr>
      </p:pic>
      <p:sp>
        <p:nvSpPr>
          <p:cNvPr id="32" name="오른쪽 대괄호 31"/>
          <p:cNvSpPr/>
          <p:nvPr/>
        </p:nvSpPr>
        <p:spPr>
          <a:xfrm rot="16200000">
            <a:off x="8437943" y="-403977"/>
            <a:ext cx="213416" cy="6313297"/>
          </a:xfrm>
          <a:prstGeom prst="rightBracke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8764467" y="1017749"/>
            <a:ext cx="2407430" cy="1622143"/>
            <a:chOff x="5221711" y="747345"/>
            <a:chExt cx="2236594" cy="1237529"/>
          </a:xfrm>
        </p:grpSpPr>
        <p:cxnSp>
          <p:nvCxnSpPr>
            <p:cNvPr id="34" name="직선 화살표 연결선 33"/>
            <p:cNvCxnSpPr/>
            <p:nvPr/>
          </p:nvCxnSpPr>
          <p:spPr>
            <a:xfrm flipH="1" flipV="1">
              <a:off x="6223031" y="1582809"/>
              <a:ext cx="3679" cy="402065"/>
            </a:xfrm>
            <a:prstGeom prst="straightConnector1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/>
            <p:cNvGrpSpPr/>
            <p:nvPr/>
          </p:nvGrpSpPr>
          <p:grpSpPr>
            <a:xfrm>
              <a:off x="5221711" y="747345"/>
              <a:ext cx="2236594" cy="829899"/>
              <a:chOff x="9464519" y="1477850"/>
              <a:chExt cx="2425959" cy="708601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9464519" y="1477850"/>
                <a:ext cx="2425959" cy="708601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464519" y="1515183"/>
                <a:ext cx="2389063" cy="6615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1000" dirty="0"/>
                  <a:t>(2-1) </a:t>
                </a:r>
                <a:r>
                  <a:rPr lang="ko-KR" altLang="en-US" sz="1000" dirty="0"/>
                  <a:t>이벤트 탭 누른 상태에서 전체 이벤트 보기를 클릭 했을 경우 화면 전체로 창이 확대되면서 내용이 보여짐</a:t>
                </a:r>
                <a:r>
                  <a:rPr lang="en-US" altLang="ko-KR" sz="1000" dirty="0"/>
                  <a:t>.</a:t>
                </a:r>
              </a:p>
              <a:p>
                <a:endParaRPr lang="en-US" altLang="ko-KR" sz="1000" dirty="0"/>
              </a:p>
              <a:p>
                <a:r>
                  <a:rPr lang="ko-KR" altLang="en-US" sz="1000" dirty="0"/>
                  <a:t>각 </a:t>
                </a:r>
                <a:r>
                  <a:rPr lang="en-US" altLang="ko-KR" sz="1000" dirty="0"/>
                  <a:t>content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card</a:t>
                </a:r>
                <a:r>
                  <a:rPr lang="ko-KR" altLang="en-US" sz="1000" dirty="0"/>
                  <a:t>에 </a:t>
                </a:r>
                <a:r>
                  <a:rPr lang="en-US" altLang="ko-KR" sz="1000" dirty="0"/>
                  <a:t>hover</a:t>
                </a:r>
                <a:r>
                  <a:rPr lang="ko-KR" altLang="en-US" sz="1000" dirty="0"/>
                  <a:t>했을 경우 자세히 보기가 나옴</a:t>
                </a:r>
                <a:endParaRPr lang="en-US" altLang="ko-KR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62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 URL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: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  <a:hlinkClick r:id="rId2"/>
              </a:rPr>
              <a:t>https://www.aquaplanet.co.kr/jeju/index.do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)</a:t>
            </a:r>
            <a:endParaRPr lang="ko-KR" altLang="en-US" sz="13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383390" y="1462395"/>
            <a:ext cx="1989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4th Layout(scroll :3)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47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33" y="1900121"/>
            <a:ext cx="7542464" cy="3779089"/>
          </a:xfrm>
          <a:prstGeom prst="rect">
            <a:avLst/>
          </a:prstGeom>
        </p:spPr>
      </p:pic>
      <p:sp>
        <p:nvSpPr>
          <p:cNvPr id="49" name="오른쪽 대괄호 48"/>
          <p:cNvSpPr/>
          <p:nvPr/>
        </p:nvSpPr>
        <p:spPr>
          <a:xfrm rot="16200000">
            <a:off x="4103062" y="1090694"/>
            <a:ext cx="140599" cy="4510861"/>
          </a:xfrm>
          <a:prstGeom prst="rightBracke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8289799" y="1876869"/>
            <a:ext cx="3596946" cy="8412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8298476" y="2049813"/>
            <a:ext cx="362619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000" dirty="0"/>
              <a:t>(7) </a:t>
            </a:r>
            <a:r>
              <a:rPr lang="ko-KR" altLang="en-US" sz="1000" dirty="0"/>
              <a:t>각각의 </a:t>
            </a:r>
            <a:r>
              <a:rPr lang="en-US" altLang="ko-KR" sz="1000" dirty="0"/>
              <a:t>content </a:t>
            </a:r>
            <a:r>
              <a:rPr lang="ko-KR" altLang="en-US" sz="1000" dirty="0"/>
              <a:t>가로로 나열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hover</a:t>
            </a:r>
            <a:r>
              <a:rPr lang="ko-KR" altLang="en-US" sz="1000" dirty="0"/>
              <a:t>했을 경우 색상이 바뀌면서 </a:t>
            </a:r>
            <a:r>
              <a:rPr lang="en-US" altLang="ko-KR" sz="1000" dirty="0"/>
              <a:t>icon</a:t>
            </a:r>
            <a:r>
              <a:rPr lang="ko-KR" altLang="en-US" sz="1000" dirty="0"/>
              <a:t>과 </a:t>
            </a:r>
            <a:r>
              <a:rPr lang="en-US" altLang="ko-KR" sz="1000" dirty="0"/>
              <a:t>text </a:t>
            </a:r>
            <a:r>
              <a:rPr lang="ko-KR" altLang="en-US" sz="1000" dirty="0"/>
              <a:t>가 위로 떠오르고 밑에 자세히 보기 버튼이 생성</a:t>
            </a:r>
            <a:endParaRPr lang="en-US" altLang="ko-KR" sz="1000" dirty="0"/>
          </a:p>
        </p:txBody>
      </p:sp>
      <p:cxnSp>
        <p:nvCxnSpPr>
          <p:cNvPr id="3" name="꺾인 연결선 2"/>
          <p:cNvCxnSpPr>
            <a:stCxn id="49" idx="2"/>
          </p:cNvCxnSpPr>
          <p:nvPr/>
        </p:nvCxnSpPr>
        <p:spPr>
          <a:xfrm rot="5400000" flipH="1" flipV="1">
            <a:off x="5757074" y="743100"/>
            <a:ext cx="949012" cy="4116437"/>
          </a:xfrm>
          <a:prstGeom prst="bentConnector4">
            <a:avLst>
              <a:gd name="adj1" fmla="val 40803"/>
              <a:gd name="adj2" fmla="val 50854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768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 URL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:</a:t>
            </a:r>
            <a:r>
              <a:rPr lang="ko-KR" alt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  <a:hlinkClick r:id="rId2"/>
              </a:rPr>
              <a:t>https://www.aquaplanet.co.kr/jeju/index.do</a:t>
            </a:r>
            <a:r>
              <a:rPr lang="en-US" altLang="ko-KR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)</a:t>
            </a:r>
            <a:endParaRPr lang="ko-KR" altLang="en-US" sz="13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411033" y="1397153"/>
            <a:ext cx="3964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Navigation bar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hover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해서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open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했을 때</a:t>
            </a:r>
          </a:p>
        </p:txBody>
      </p:sp>
      <p:pic>
        <p:nvPicPr>
          <p:cNvPr id="47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33" y="1907978"/>
            <a:ext cx="6938162" cy="4156920"/>
          </a:xfrm>
          <a:prstGeom prst="rect">
            <a:avLst/>
          </a:prstGeom>
        </p:spPr>
      </p:pic>
      <p:sp>
        <p:nvSpPr>
          <p:cNvPr id="10" name="오른쪽 대괄호 9"/>
          <p:cNvSpPr/>
          <p:nvPr/>
        </p:nvSpPr>
        <p:spPr>
          <a:xfrm>
            <a:off x="7131286" y="1901990"/>
            <a:ext cx="429590" cy="2071396"/>
          </a:xfrm>
          <a:prstGeom prst="rightBracke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 flipV="1">
            <a:off x="7560876" y="2931809"/>
            <a:ext cx="367352" cy="587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928228" y="1901990"/>
            <a:ext cx="1884641" cy="421290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484386" y="2210347"/>
            <a:ext cx="190399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000" dirty="0"/>
              <a:t> 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919255" y="1975298"/>
            <a:ext cx="1879058" cy="427809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ko-KR" altLang="en-US" sz="1000" dirty="0"/>
              <a:t>왼쪽부터 순서대로</a:t>
            </a:r>
            <a:endParaRPr lang="en-US" altLang="ko-KR" sz="1000" dirty="0"/>
          </a:p>
          <a:p>
            <a:endParaRPr lang="en-US" altLang="ko-KR" sz="1000" dirty="0"/>
          </a:p>
          <a:p>
            <a:pPr marL="228600" indent="-228600">
              <a:buAutoNum type="arabicPeriod"/>
            </a:pPr>
            <a:r>
              <a:rPr lang="ko-KR" altLang="en-US" sz="900" dirty="0" err="1"/>
              <a:t>아쿠아플라넷</a:t>
            </a:r>
            <a:r>
              <a:rPr lang="ko-KR" altLang="en-US" sz="900" dirty="0"/>
              <a:t> 로고</a:t>
            </a:r>
            <a:endParaRPr lang="en-US" altLang="ko-KR" sz="900" dirty="0"/>
          </a:p>
          <a:p>
            <a:r>
              <a:rPr lang="en-US" altLang="ko-KR" sz="900" dirty="0"/>
              <a:t>(1</a:t>
            </a:r>
            <a:r>
              <a:rPr lang="ko-KR" altLang="en-US" sz="900" dirty="0"/>
              <a:t>번 모두 클릭할 수 있는 요소 </a:t>
            </a:r>
            <a:r>
              <a:rPr lang="en-US" altLang="ko-KR" sz="900" dirty="0"/>
              <a:t>x)</a:t>
            </a:r>
          </a:p>
          <a:p>
            <a:r>
              <a:rPr lang="en-US" altLang="ko-KR" sz="900" dirty="0"/>
              <a:t>  1-1. </a:t>
            </a:r>
            <a:r>
              <a:rPr lang="ko-KR" altLang="en-US" sz="900" dirty="0"/>
              <a:t>현재 날짜와 요일</a:t>
            </a:r>
            <a:endParaRPr lang="en-US" altLang="ko-KR" sz="900" dirty="0"/>
          </a:p>
          <a:p>
            <a:r>
              <a:rPr lang="en-US" altLang="ko-KR" sz="900" dirty="0"/>
              <a:t>  1-2. </a:t>
            </a:r>
            <a:r>
              <a:rPr lang="ko-KR" altLang="en-US" sz="900" dirty="0" err="1"/>
              <a:t>시계아이콘</a:t>
            </a:r>
            <a:endParaRPr lang="en-US" altLang="ko-KR" sz="900" dirty="0"/>
          </a:p>
          <a:p>
            <a:r>
              <a:rPr lang="en-US" altLang="ko-KR" sz="900" dirty="0"/>
              <a:t>  1-3. </a:t>
            </a:r>
            <a:r>
              <a:rPr lang="ko-KR" altLang="en-US" sz="900" dirty="0"/>
              <a:t>운영시간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2. </a:t>
            </a:r>
            <a:r>
              <a:rPr lang="ko-KR" altLang="en-US" sz="900" dirty="0"/>
              <a:t>이용안내</a:t>
            </a:r>
            <a:endParaRPr lang="en-US" altLang="ko-KR" sz="900" dirty="0"/>
          </a:p>
          <a:p>
            <a:r>
              <a:rPr lang="en-US" altLang="ko-KR" sz="900" dirty="0"/>
              <a:t>  2-1. </a:t>
            </a:r>
            <a:r>
              <a:rPr lang="ko-KR" altLang="en-US" sz="900" dirty="0"/>
              <a:t>이용시간</a:t>
            </a:r>
            <a:r>
              <a:rPr lang="en-US" altLang="ko-KR" sz="900" dirty="0"/>
              <a:t> 〮 </a:t>
            </a:r>
            <a:r>
              <a:rPr lang="ko-KR" altLang="en-US" sz="900" dirty="0"/>
              <a:t>요금안내</a:t>
            </a:r>
            <a:endParaRPr lang="en-US" altLang="ko-KR" sz="900" dirty="0"/>
          </a:p>
          <a:p>
            <a:r>
              <a:rPr lang="en-US" altLang="ko-KR" sz="900" dirty="0"/>
              <a:t>  2-2. </a:t>
            </a:r>
            <a:r>
              <a:rPr lang="ko-KR" altLang="en-US" sz="900" dirty="0" err="1"/>
              <a:t>가이드맵</a:t>
            </a:r>
            <a:endParaRPr lang="en-US" altLang="ko-KR" sz="900" dirty="0"/>
          </a:p>
          <a:p>
            <a:r>
              <a:rPr lang="en-US" altLang="ko-KR" sz="900" dirty="0"/>
              <a:t>  2-3. </a:t>
            </a:r>
            <a:r>
              <a:rPr lang="ko-KR" altLang="en-US" sz="900" dirty="0"/>
              <a:t>주변 관광 안내</a:t>
            </a:r>
            <a:endParaRPr lang="en-US" altLang="ko-KR" sz="900" dirty="0"/>
          </a:p>
          <a:p>
            <a:r>
              <a:rPr lang="en-US" altLang="ko-KR" sz="900" dirty="0"/>
              <a:t>  2-4. </a:t>
            </a:r>
            <a:r>
              <a:rPr lang="ko-KR" altLang="en-US" sz="900" dirty="0"/>
              <a:t>온라인 </a:t>
            </a:r>
            <a:r>
              <a:rPr lang="ko-KR" altLang="en-US" sz="900" dirty="0" err="1"/>
              <a:t>기프트샵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3. </a:t>
            </a:r>
            <a:r>
              <a:rPr lang="ko-KR" altLang="en-US" sz="900" dirty="0"/>
              <a:t>프로그램</a:t>
            </a:r>
            <a:endParaRPr lang="en-US" altLang="ko-KR" sz="900" dirty="0"/>
          </a:p>
          <a:p>
            <a:r>
              <a:rPr lang="en-US" altLang="ko-KR" sz="900" dirty="0"/>
              <a:t>  3-1. </a:t>
            </a:r>
            <a:r>
              <a:rPr lang="ko-KR" altLang="en-US" sz="900" dirty="0"/>
              <a:t>프로그램 명칭</a:t>
            </a:r>
            <a:endParaRPr lang="en-US" altLang="ko-KR" sz="900" dirty="0"/>
          </a:p>
          <a:p>
            <a:r>
              <a:rPr lang="en-US" altLang="ko-KR" sz="900" dirty="0"/>
              <a:t>  3-2. </a:t>
            </a:r>
            <a:r>
              <a:rPr lang="ko-KR" altLang="en-US" sz="900" dirty="0"/>
              <a:t>프로그램 소개</a:t>
            </a:r>
            <a:endParaRPr lang="en-US" altLang="ko-KR" sz="900" dirty="0"/>
          </a:p>
          <a:p>
            <a:r>
              <a:rPr lang="en-US" altLang="ko-KR" sz="900" dirty="0"/>
              <a:t>  3-3. </a:t>
            </a:r>
            <a:r>
              <a:rPr lang="ko-KR" altLang="en-US" sz="900" dirty="0"/>
              <a:t>특별 전시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4. </a:t>
            </a:r>
            <a:r>
              <a:rPr lang="ko-KR" altLang="en-US" sz="900" dirty="0"/>
              <a:t>혜택 안내</a:t>
            </a:r>
            <a:endParaRPr lang="en-US" altLang="ko-KR" sz="900" dirty="0"/>
          </a:p>
          <a:p>
            <a:r>
              <a:rPr lang="en-US" altLang="ko-KR" sz="900" dirty="0"/>
              <a:t>  4-1. </a:t>
            </a:r>
            <a:r>
              <a:rPr lang="ko-KR" altLang="en-US" sz="900" dirty="0"/>
              <a:t>이벤트</a:t>
            </a:r>
            <a:endParaRPr lang="en-US" altLang="ko-KR" sz="900" dirty="0"/>
          </a:p>
          <a:p>
            <a:r>
              <a:rPr lang="en-US" altLang="ko-KR" sz="900" dirty="0"/>
              <a:t>  4-2. </a:t>
            </a:r>
            <a:r>
              <a:rPr lang="ko-KR" altLang="en-US" sz="900" dirty="0" err="1"/>
              <a:t>제휴할인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5. </a:t>
            </a:r>
            <a:r>
              <a:rPr lang="ko-KR" altLang="en-US" sz="900" dirty="0" err="1"/>
              <a:t>단체안내</a:t>
            </a:r>
            <a:endParaRPr lang="en-US" altLang="ko-KR" sz="900" dirty="0"/>
          </a:p>
          <a:p>
            <a:r>
              <a:rPr lang="en-US" altLang="ko-KR" sz="900" dirty="0"/>
              <a:t>  5-1. </a:t>
            </a:r>
            <a:r>
              <a:rPr lang="ko-KR" altLang="en-US" sz="900" dirty="0"/>
              <a:t>학습 </a:t>
            </a:r>
            <a:r>
              <a:rPr lang="en-US" altLang="ko-KR" sz="900" dirty="0"/>
              <a:t>〮 </a:t>
            </a:r>
            <a:r>
              <a:rPr lang="ko-KR" altLang="en-US" sz="900" dirty="0" err="1"/>
              <a:t>일반단체</a:t>
            </a:r>
            <a:endParaRPr lang="en-US" altLang="ko-KR" sz="900" dirty="0"/>
          </a:p>
          <a:p>
            <a:r>
              <a:rPr lang="en-US" altLang="ko-KR" sz="900" dirty="0"/>
              <a:t>  5-2. </a:t>
            </a:r>
            <a:r>
              <a:rPr lang="ko-KR" altLang="en-US" sz="900" dirty="0"/>
              <a:t>인바운드단체</a:t>
            </a:r>
            <a:endParaRPr lang="en-US" altLang="ko-KR" sz="900" dirty="0"/>
          </a:p>
          <a:p>
            <a:r>
              <a:rPr lang="en-US" altLang="ko-KR" sz="900" dirty="0"/>
              <a:t>  5-3. </a:t>
            </a:r>
            <a:r>
              <a:rPr lang="ko-KR" altLang="en-US" sz="900" dirty="0" err="1"/>
              <a:t>기업단체</a:t>
            </a:r>
            <a:r>
              <a:rPr lang="en-US" altLang="ko-KR" sz="900" dirty="0"/>
              <a:t>(</a:t>
            </a:r>
            <a:r>
              <a:rPr lang="ko-KR" altLang="en-US" sz="900" dirty="0"/>
              <a:t>제휴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5-4. </a:t>
            </a:r>
            <a:r>
              <a:rPr lang="ko-KR" altLang="en-US" sz="900" dirty="0" err="1"/>
              <a:t>단체예약</a:t>
            </a:r>
            <a:endParaRPr lang="en-US" altLang="ko-KR" sz="900" dirty="0"/>
          </a:p>
          <a:p>
            <a:endParaRPr lang="en-US" altLang="ko-KR" sz="900" dirty="0"/>
          </a:p>
        </p:txBody>
      </p:sp>
      <p:sp>
        <p:nvSpPr>
          <p:cNvPr id="48" name="직사각형 47"/>
          <p:cNvSpPr/>
          <p:nvPr/>
        </p:nvSpPr>
        <p:spPr>
          <a:xfrm>
            <a:off x="9930789" y="1901990"/>
            <a:ext cx="1884641" cy="41908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9930789" y="2369531"/>
            <a:ext cx="2002562" cy="32778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endParaRPr lang="en-US" altLang="ko-KR" sz="900" dirty="0"/>
          </a:p>
          <a:p>
            <a:r>
              <a:rPr lang="en-US" altLang="ko-KR" sz="900" dirty="0"/>
              <a:t>6. </a:t>
            </a:r>
            <a:r>
              <a:rPr lang="ko-KR" altLang="en-US" sz="900" dirty="0" err="1"/>
              <a:t>아쿠아플라넷</a:t>
            </a:r>
            <a:endParaRPr lang="en-US" altLang="ko-KR" sz="900" dirty="0"/>
          </a:p>
          <a:p>
            <a:r>
              <a:rPr lang="en-US" altLang="ko-KR" sz="900" dirty="0"/>
              <a:t>  6-1. </a:t>
            </a:r>
            <a:r>
              <a:rPr lang="ko-KR" altLang="en-US" sz="900" dirty="0" err="1"/>
              <a:t>아쿠아플라넷</a:t>
            </a:r>
            <a:r>
              <a:rPr lang="ko-KR" altLang="en-US" sz="900" dirty="0"/>
              <a:t> 제주</a:t>
            </a:r>
            <a:endParaRPr lang="en-US" altLang="ko-KR" sz="900" dirty="0"/>
          </a:p>
          <a:p>
            <a:r>
              <a:rPr lang="en-US" altLang="ko-KR" sz="900" dirty="0"/>
              <a:t>  6-2. </a:t>
            </a:r>
            <a:r>
              <a:rPr lang="ko-KR" altLang="en-US" sz="900" dirty="0" err="1"/>
              <a:t>아쿠아플라넷</a:t>
            </a:r>
            <a:r>
              <a:rPr lang="ko-KR" altLang="en-US" sz="900" dirty="0"/>
              <a:t> 친구들</a:t>
            </a:r>
            <a:endParaRPr lang="en-US" altLang="ko-KR" sz="900" dirty="0"/>
          </a:p>
          <a:p>
            <a:r>
              <a:rPr lang="en-US" altLang="ko-KR" sz="900" dirty="0"/>
              <a:t>  6-3. </a:t>
            </a:r>
            <a:r>
              <a:rPr lang="ko-KR" altLang="en-US" sz="900" dirty="0"/>
              <a:t>해양생물연구센터</a:t>
            </a:r>
            <a:endParaRPr lang="en-US" altLang="ko-KR" sz="900" dirty="0"/>
          </a:p>
          <a:p>
            <a:r>
              <a:rPr lang="en-US" altLang="ko-KR" sz="900" dirty="0"/>
              <a:t>  6-4. </a:t>
            </a:r>
            <a:r>
              <a:rPr lang="ko-KR" altLang="en-US" sz="900" dirty="0" err="1"/>
              <a:t>아쿠아리스트</a:t>
            </a:r>
            <a:endParaRPr lang="en-US" altLang="ko-KR" sz="900" dirty="0"/>
          </a:p>
          <a:p>
            <a:r>
              <a:rPr lang="en-US" altLang="ko-KR" sz="900" dirty="0"/>
              <a:t>  6-5. </a:t>
            </a:r>
            <a:r>
              <a:rPr lang="ko-KR" altLang="en-US" sz="900" dirty="0"/>
              <a:t>오시는 길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7. </a:t>
            </a:r>
            <a:r>
              <a:rPr lang="ko-KR" altLang="en-US" sz="900" dirty="0"/>
              <a:t>고객의 소리</a:t>
            </a:r>
            <a:endParaRPr lang="en-US" altLang="ko-KR" sz="900" dirty="0"/>
          </a:p>
          <a:p>
            <a:r>
              <a:rPr lang="en-US" altLang="ko-KR" sz="900" dirty="0"/>
              <a:t>  7-1. </a:t>
            </a:r>
            <a:r>
              <a:rPr lang="ko-KR" altLang="en-US" sz="900" dirty="0"/>
              <a:t>공지사항</a:t>
            </a:r>
            <a:endParaRPr lang="en-US" altLang="ko-KR" sz="900" dirty="0"/>
          </a:p>
          <a:p>
            <a:r>
              <a:rPr lang="en-US" altLang="ko-KR" sz="900" dirty="0"/>
              <a:t>  7-2. </a:t>
            </a:r>
            <a:r>
              <a:rPr lang="ko-KR" altLang="en-US" sz="900" dirty="0" err="1"/>
              <a:t>전자공고</a:t>
            </a:r>
            <a:endParaRPr lang="en-US" altLang="ko-KR" sz="900" dirty="0"/>
          </a:p>
          <a:p>
            <a:r>
              <a:rPr lang="en-US" altLang="ko-KR" sz="900" dirty="0"/>
              <a:t>  7-3. </a:t>
            </a:r>
            <a:r>
              <a:rPr lang="ko-KR" altLang="en-US" sz="900" dirty="0"/>
              <a:t>자주 묻는 질문</a:t>
            </a:r>
            <a:endParaRPr lang="en-US" altLang="ko-KR" sz="900" dirty="0"/>
          </a:p>
          <a:p>
            <a:r>
              <a:rPr lang="en-US" altLang="ko-KR" sz="900" dirty="0"/>
              <a:t>  7-4. </a:t>
            </a:r>
            <a:r>
              <a:rPr lang="ko-KR" altLang="en-US" sz="900" dirty="0" err="1"/>
              <a:t>고객소리함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6. Log In</a:t>
            </a:r>
          </a:p>
          <a:p>
            <a:r>
              <a:rPr lang="en-US" altLang="ko-KR" sz="900" dirty="0"/>
              <a:t>  (Click </a:t>
            </a:r>
            <a:r>
              <a:rPr lang="ko-KR" altLang="en-US" sz="900" dirty="0"/>
              <a:t>시 나타나는 창들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6-1. Log In</a:t>
            </a:r>
          </a:p>
          <a:p>
            <a:r>
              <a:rPr lang="en-US" altLang="ko-KR" sz="900" dirty="0"/>
              <a:t>  6-2. </a:t>
            </a:r>
            <a:r>
              <a:rPr lang="ko-KR" altLang="en-US" sz="900" dirty="0"/>
              <a:t>회원 가입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7. </a:t>
            </a:r>
            <a:r>
              <a:rPr lang="ko-KR" altLang="en-US" sz="900" dirty="0" err="1"/>
              <a:t>티켓구매</a:t>
            </a:r>
            <a:endParaRPr lang="en-US" altLang="ko-KR" sz="900" dirty="0"/>
          </a:p>
          <a:p>
            <a:r>
              <a:rPr lang="en-US" altLang="ko-KR" sz="900" dirty="0"/>
              <a:t>  (hover </a:t>
            </a:r>
            <a:r>
              <a:rPr lang="ko-KR" altLang="en-US" sz="900" dirty="0"/>
              <a:t>시 </a:t>
            </a:r>
            <a:r>
              <a:rPr lang="en-US" altLang="ko-KR" sz="900" dirty="0"/>
              <a:t>background</a:t>
            </a:r>
            <a:r>
              <a:rPr lang="ko-KR" altLang="en-US" sz="900" dirty="0"/>
              <a:t>색상 변경</a:t>
            </a:r>
            <a:r>
              <a:rPr lang="en-US" altLang="ko-KR" sz="900" dirty="0"/>
              <a:t>)</a:t>
            </a:r>
          </a:p>
          <a:p>
            <a:endParaRPr lang="en-US" altLang="ko-KR" sz="900" dirty="0"/>
          </a:p>
          <a:p>
            <a:r>
              <a:rPr lang="en-US" altLang="ko-KR" sz="900" dirty="0"/>
              <a:t>6, 7</a:t>
            </a:r>
            <a:r>
              <a:rPr lang="ko-KR" altLang="en-US" sz="900" dirty="0"/>
              <a:t>번 </a:t>
            </a:r>
            <a:r>
              <a:rPr lang="en-US" altLang="ko-KR" sz="900" dirty="0"/>
              <a:t> </a:t>
            </a:r>
            <a:r>
              <a:rPr lang="ko-KR" altLang="en-US" sz="900" dirty="0"/>
              <a:t>하단에 </a:t>
            </a:r>
            <a:r>
              <a:rPr lang="en-US" altLang="ko-KR" sz="900" dirty="0"/>
              <a:t>Image </a:t>
            </a:r>
            <a:r>
              <a:rPr lang="ko-KR" altLang="en-US" sz="900" dirty="0"/>
              <a:t>삽입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3348554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 URL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: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  <a:hlinkClick r:id="rId2"/>
              </a:rPr>
              <a:t>https://www.aquaplanet.co.kr/jeju/index.do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)</a:t>
            </a:r>
            <a:endParaRPr lang="ko-KR" altLang="en-US" sz="12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383390" y="1462395"/>
            <a:ext cx="6146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에서 원하는 파트를 눌러 이동했을 시 이동한 페이지들의 하단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(Footer)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</a:p>
        </p:txBody>
      </p:sp>
      <p:pic>
        <p:nvPicPr>
          <p:cNvPr id="47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0" y="2364727"/>
            <a:ext cx="7597750" cy="1924981"/>
          </a:xfrm>
          <a:prstGeom prst="rect">
            <a:avLst/>
          </a:prstGeom>
        </p:spPr>
      </p:pic>
      <p:cxnSp>
        <p:nvCxnSpPr>
          <p:cNvPr id="54" name="직선 화살표 연결선 53"/>
          <p:cNvCxnSpPr/>
          <p:nvPr/>
        </p:nvCxnSpPr>
        <p:spPr>
          <a:xfrm>
            <a:off x="7963250" y="3316454"/>
            <a:ext cx="574109" cy="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8537359" y="2227156"/>
            <a:ext cx="3395992" cy="261966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537359" y="2589337"/>
            <a:ext cx="339599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1. (1)</a:t>
            </a:r>
            <a:r>
              <a:rPr lang="ko-KR" altLang="en-US" sz="1000" dirty="0"/>
              <a:t>의 내용과 동일</a:t>
            </a:r>
            <a:endParaRPr lang="en-US" altLang="ko-KR" sz="1000" dirty="0"/>
          </a:p>
          <a:p>
            <a:pPr marL="228600" indent="-228600">
              <a:buAutoNum type="arabicPeriod"/>
            </a:pPr>
            <a:endParaRPr lang="en-US" altLang="ko-KR" sz="1000" dirty="0"/>
          </a:p>
          <a:p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  <a:r>
              <a:rPr lang="ko-KR" altLang="en-US" sz="1000" dirty="0"/>
              <a:t>로 가로선 긋기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이메일무단수집거부  </a:t>
            </a:r>
            <a:r>
              <a:rPr lang="en-US" altLang="ko-KR" sz="1000" dirty="0"/>
              <a:t>〮 </a:t>
            </a:r>
            <a:r>
              <a:rPr lang="ko-KR" altLang="en-US" sz="1000" dirty="0"/>
              <a:t>개인정보처리방침</a:t>
            </a:r>
            <a:r>
              <a:rPr lang="en-US" altLang="ko-KR" sz="1000" dirty="0"/>
              <a:t>(</a:t>
            </a:r>
            <a:r>
              <a:rPr lang="ko-KR" altLang="en-US" sz="1000" dirty="0"/>
              <a:t>강조</a:t>
            </a:r>
            <a:r>
              <a:rPr lang="en-US" altLang="ko-KR" sz="1000" dirty="0"/>
              <a:t>-</a:t>
            </a:r>
            <a:r>
              <a:rPr lang="ko-KR" altLang="en-US" sz="1000" dirty="0" err="1"/>
              <a:t>색상변경</a:t>
            </a:r>
            <a:r>
              <a:rPr lang="en-US" altLang="ko-KR" sz="1000" dirty="0"/>
              <a:t>) 〮 </a:t>
            </a:r>
            <a:r>
              <a:rPr lang="ko-KR" altLang="en-US" sz="1000" dirty="0"/>
              <a:t>영상정보처리기기운영  </a:t>
            </a:r>
            <a:r>
              <a:rPr lang="en-US" altLang="ko-KR" sz="1000" dirty="0"/>
              <a:t>〮  </a:t>
            </a:r>
            <a:r>
              <a:rPr lang="ko-KR" altLang="en-US" sz="1000" dirty="0"/>
              <a:t>처리방침</a:t>
            </a:r>
            <a:r>
              <a:rPr lang="en-US" altLang="ko-KR" sz="1000" dirty="0"/>
              <a:t>  </a:t>
            </a:r>
            <a:r>
              <a:rPr lang="ko-KR" altLang="en-US" sz="1000" dirty="0"/>
              <a:t> </a:t>
            </a:r>
            <a:r>
              <a:rPr lang="en-US" altLang="ko-KR" sz="1000" dirty="0"/>
              <a:t>〮  </a:t>
            </a:r>
            <a:r>
              <a:rPr lang="ko-KR" altLang="en-US" sz="1000" dirty="0"/>
              <a:t>이용약관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3. </a:t>
            </a:r>
            <a:r>
              <a:rPr lang="ko-KR" altLang="en-US" sz="1000" dirty="0"/>
              <a:t>대표이사 </a:t>
            </a:r>
            <a:r>
              <a:rPr lang="en-US" altLang="ko-KR" sz="1000" dirty="0"/>
              <a:t> /  </a:t>
            </a:r>
            <a:r>
              <a:rPr lang="ko-KR" altLang="en-US" sz="1000" dirty="0"/>
              <a:t>대표전화  </a:t>
            </a:r>
            <a:r>
              <a:rPr lang="en-US" altLang="ko-KR" sz="1000" dirty="0"/>
              <a:t>/ </a:t>
            </a:r>
            <a:r>
              <a:rPr lang="ko-KR" altLang="en-US" sz="1000" dirty="0"/>
              <a:t>사업자등록번호 </a:t>
            </a:r>
            <a:r>
              <a:rPr lang="en-US" altLang="ko-KR" sz="1000" dirty="0"/>
              <a:t>/ </a:t>
            </a:r>
            <a:r>
              <a:rPr lang="ko-KR" altLang="en-US" sz="1000" dirty="0"/>
              <a:t>통신판매번호 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고객소리함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주소</a:t>
            </a:r>
            <a:r>
              <a:rPr lang="en-US" altLang="ko-KR" sz="1000" dirty="0"/>
              <a:t>  / </a:t>
            </a:r>
            <a:r>
              <a:rPr lang="ko-KR" altLang="en-US" sz="1000" dirty="0"/>
              <a:t>패밀리사이트 이동 </a:t>
            </a:r>
            <a:r>
              <a:rPr lang="en-US" altLang="ko-KR" sz="1000" dirty="0"/>
              <a:t>Button</a:t>
            </a:r>
          </a:p>
          <a:p>
            <a:r>
              <a:rPr lang="en-US" altLang="ko-KR" sz="1000" dirty="0"/>
              <a:t> </a:t>
            </a:r>
            <a:r>
              <a:rPr lang="ko-KR" altLang="en-US" sz="1000" dirty="0"/>
              <a:t>  </a:t>
            </a:r>
            <a:endParaRPr lang="en-US" altLang="ko-KR" sz="1000" dirty="0"/>
          </a:p>
          <a:p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560907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2224</Words>
  <Application>Microsoft Office PowerPoint</Application>
  <PresentationFormat>와이드스크린</PresentationFormat>
  <Paragraphs>241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d2coding</vt:lpstr>
      <vt:lpstr>경기천년제목 Light</vt:lpstr>
      <vt:lpstr>맑은 고딕</vt:lpstr>
      <vt:lpstr>Arial</vt:lpstr>
      <vt:lpstr>Office 테마</vt:lpstr>
      <vt:lpstr>My React </vt:lpstr>
      <vt:lpstr>참조 사이트 양식(Main page) – 아쿠아플라넷 (제주) ( URL : https://www.aquaplanet.co.kr/jeju/index.do )</vt:lpstr>
      <vt:lpstr>참조 사이트 양식(Main page) – 아쿠아플라넷 (제주) ( URL : https://www.aquaplanet.co.kr/jeju/index.do )</vt:lpstr>
      <vt:lpstr>참조 사이트 양식(Main page) – 아쿠아플라넷 (제주) ( URL : https://www.aquaplanet.co.kr/jeju/index.do )</vt:lpstr>
      <vt:lpstr>참조 사이트 양식(Main page) – 아쿠아플라넷 (제주) ( URL : https://www.aquaplanet.co.kr/jeju/index.do )</vt:lpstr>
      <vt:lpstr>참조 사이트 양식(Main page) – 아쿠아플라넷 (제주) ( URL : https://www.aquaplanet.co.kr/jeju/index.do )</vt:lpstr>
      <vt:lpstr>참조 사이트 양식(Main page) – 아쿠아플라넷 (제주) ( URL : https://www.aquaplanet.co.kr/jeju/index.do )</vt:lpstr>
      <vt:lpstr>참조 사이트 양식(Main page) – 아쿠아플라넷 (제주) ( URL : https://www.aquaplanet.co.kr/jeju/index.do )</vt:lpstr>
      <vt:lpstr>참조 사이트 양식(Main page) – 아쿠아플라넷 (제주) ( URL : https://www.aquaplanet.co.kr/jeju/index.do )</vt:lpstr>
      <vt:lpstr>참조 사이트 양식(Main page) – 아쿠아플라넷 (제주) ( URL : https://www.aquaplanet.co.kr/jeju/aquaplanet/organism.do )</vt:lpstr>
      <vt:lpstr>참조 사이트 양식(Main page) – 아쿠아플라넷 (제주) ( URL : https://www.aquaplanet.co.kr/jeju/benefit/event.do )</vt:lpstr>
      <vt:lpstr>참조 사이트 양식(Main page) – 아쿠아플라넷 (제주) ( URL : https://www.aquaplanet.co.kr/jeju/benefit/affiliated.do )</vt:lpstr>
      <vt:lpstr>참조 사이트 양식(Main page) – 아쿠아플라넷 (제주) ( URL : https://www.aquaplanet.co.kr/jeju/aquaplanet/planet.do )</vt:lpstr>
      <vt:lpstr>참조 사이트 양식(Main page) – 아쿠아플라넷 (제주) ( URL : https://www.aquaplanet.co.kr/jeju/aquaplanet/location.do ) </vt:lpstr>
      <vt:lpstr>참조 사이트 양식(Main page) – 아쿠아플라넷 (제주) ( URL : https://www.aquaplanet.co.kr/jeju/aquaplanet/location.do ) </vt:lpstr>
      <vt:lpstr>참조 사이트 양식(Main page) – 아쿠아플라넷 (제주) ( URL : https://www.aquaplanet.co.kr/jeju/aquaplanet/location.do ) </vt:lpstr>
      <vt:lpstr>참조 사이트 양식(plane B) – 오설록(제주) ( URL : https://www.osulloc.com/kr/ko ) </vt:lpstr>
      <vt:lpstr>참조 사이트 양식(plane B) – 오설록(제주) ( URL : https://www.osulloc.com/kr/ko/store-introduction  ) </vt:lpstr>
      <vt:lpstr>참조 사이트 양식(plane B) – 오설록(제주) ( URL : https://www.osulloc.com/kr/ko/brandstory  ) </vt:lpstr>
      <vt:lpstr>참조 사이트 양식(plane B) – 오설록(제주) ( URL : https://www.osulloc.com/kr/ko  ) </vt:lpstr>
      <vt:lpstr>참조 사이트 양식(plane B) – 오설록(제주) ( URL : https://www.osulloc.com/kr/ko/brandstory  ) </vt:lpstr>
      <vt:lpstr>참조 사이트 양식(contents) – 헬로키티 아일랜드(제주) ( URL : https://jacobce.cafe24.com/museum/index.html ) </vt:lpstr>
      <vt:lpstr>참조 사이트 양식(contents) – 헬로키티 아일랜드(제주) ( URL : https://jacobce.cafe24.com/museum/index.html 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염 혜정</cp:lastModifiedBy>
  <cp:revision>70</cp:revision>
  <dcterms:created xsi:type="dcterms:W3CDTF">2023-09-13T03:41:45Z</dcterms:created>
  <dcterms:modified xsi:type="dcterms:W3CDTF">2023-09-17T17:37:53Z</dcterms:modified>
</cp:coreProperties>
</file>